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5" r:id="rId3"/>
    <p:sldId id="257" r:id="rId4"/>
    <p:sldId id="276" r:id="rId5"/>
    <p:sldId id="258" r:id="rId6"/>
    <p:sldId id="297" r:id="rId7"/>
    <p:sldId id="295" r:id="rId8"/>
    <p:sldId id="303" r:id="rId9"/>
    <p:sldId id="302" r:id="rId10"/>
    <p:sldId id="301" r:id="rId11"/>
    <p:sldId id="277" r:id="rId12"/>
    <p:sldId id="290" r:id="rId13"/>
    <p:sldId id="300" r:id="rId14"/>
    <p:sldId id="264" r:id="rId15"/>
    <p:sldId id="293" r:id="rId16"/>
    <p:sldId id="294" r:id="rId17"/>
    <p:sldId id="265" r:id="rId18"/>
    <p:sldId id="288" r:id="rId19"/>
    <p:sldId id="27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8424"/>
    <a:srgbClr val="D1C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7895" autoAdjust="0"/>
  </p:normalViewPr>
  <p:slideViewPr>
    <p:cSldViewPr snapToGrid="0" snapToObjects="1">
      <p:cViewPr varScale="1">
        <p:scale>
          <a:sx n="53" d="100"/>
          <a:sy n="53" d="100"/>
        </p:scale>
        <p:origin x="1080" y="32"/>
      </p:cViewPr>
      <p:guideLst/>
    </p:cSldViewPr>
  </p:slideViewPr>
  <p:notesTextViewPr>
    <p:cViewPr>
      <p:scale>
        <a:sx n="1" d="1"/>
        <a:sy n="1" d="1"/>
      </p:scale>
      <p:origin x="0" y="0"/>
    </p:cViewPr>
  </p:notesTextViewPr>
  <p:sorterViewPr>
    <p:cViewPr>
      <p:scale>
        <a:sx n="100" d="100"/>
        <a:sy n="100" d="100"/>
      </p:scale>
      <p:origin x="0" y="-3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fredrick\Desktop\Rural%20PA%20workforce\primary%20care%20clinicians%20by%20geograph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fredrick\Desktop\Rural%20PA%20workforce\primary%20care%20clinicians%20by%20geograph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fredrick\Desktop\Rural%20PA%20workforce\Beh%20health%20by%20geograph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3200" b="1" dirty="0"/>
              <a:t>Primary Care Clinicians </a:t>
            </a:r>
            <a:r>
              <a:rPr lang="en-US" sz="1800" b="1" dirty="0"/>
              <a:t>per 100,000 Population </a:t>
            </a:r>
          </a:p>
          <a:p>
            <a:pPr>
              <a:defRPr sz="1800" b="1"/>
            </a:pPr>
            <a:r>
              <a:rPr lang="en-US" sz="1800" b="1" dirty="0"/>
              <a:t>Urban vs.</a:t>
            </a:r>
            <a:r>
              <a:rPr lang="en-US" sz="1800" b="1" baseline="0" dirty="0"/>
              <a:t> Rural in U</a:t>
            </a:r>
            <a:r>
              <a:rPr lang="en-US" sz="1800" b="1" dirty="0"/>
              <a:t>S and PA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980818285176824E-2"/>
          <c:y val="0.15822354360184482"/>
          <c:w val="0.94981118209234716"/>
          <c:h val="0.74019031828672399"/>
        </c:manualLayout>
      </c:layout>
      <c:barChart>
        <c:barDir val="col"/>
        <c:grouping val="clustered"/>
        <c:varyColors val="0"/>
        <c:ser>
          <c:idx val="0"/>
          <c:order val="0"/>
          <c:tx>
            <c:strRef>
              <c:f>Sheet1!$A$18</c:f>
              <c:strCache>
                <c:ptCount val="1"/>
                <c:pt idx="0">
                  <c:v>US Urban</c:v>
                </c:pt>
              </c:strCache>
            </c:strRef>
          </c:tx>
          <c:spPr>
            <a:solidFill>
              <a:schemeClr val="accent1"/>
            </a:solidFill>
            <a:ln w="19050">
              <a:solidFill>
                <a:schemeClr val="tx1"/>
              </a:solidFill>
            </a:ln>
            <a:effectLst/>
          </c:spPr>
          <c:invertIfNegative val="0"/>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Sheet1!$B$18:$F$18</c:f>
              <c:numCache>
                <c:formatCode>General</c:formatCode>
                <c:ptCount val="5"/>
                <c:pt idx="0">
                  <c:v>41.7</c:v>
                </c:pt>
                <c:pt idx="1">
                  <c:v>49.6</c:v>
                </c:pt>
                <c:pt idx="2">
                  <c:v>23.1</c:v>
                </c:pt>
                <c:pt idx="3">
                  <c:v>69.5</c:v>
                </c:pt>
                <c:pt idx="4">
                  <c:v>42.5</c:v>
                </c:pt>
              </c:numCache>
            </c:numRef>
          </c:val>
          <c:extLst>
            <c:ext xmlns:c16="http://schemas.microsoft.com/office/drawing/2014/chart" uri="{C3380CC4-5D6E-409C-BE32-E72D297353CC}">
              <c16:uniqueId val="{00000000-3119-4AFC-911C-C1F5B4FB79E1}"/>
            </c:ext>
          </c:extLst>
        </c:ser>
        <c:ser>
          <c:idx val="1"/>
          <c:order val="1"/>
          <c:tx>
            <c:strRef>
              <c:f>Sheet1!$A$19</c:f>
              <c:strCache>
                <c:ptCount val="1"/>
                <c:pt idx="0">
                  <c:v>PA Urban</c:v>
                </c:pt>
              </c:strCache>
            </c:strRef>
          </c:tx>
          <c:spPr>
            <a:solidFill>
              <a:schemeClr val="accent2"/>
            </a:solidFill>
            <a:ln>
              <a:noFill/>
            </a:ln>
            <a:effectLst/>
          </c:spPr>
          <c:invertIfNegative val="0"/>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Sheet1!$B$19:$F$19</c:f>
              <c:numCache>
                <c:formatCode>General</c:formatCode>
                <c:ptCount val="5"/>
                <c:pt idx="0">
                  <c:v>56.1</c:v>
                </c:pt>
                <c:pt idx="1">
                  <c:v>67.7</c:v>
                </c:pt>
                <c:pt idx="2">
                  <c:v>29.5</c:v>
                </c:pt>
                <c:pt idx="3">
                  <c:v>71</c:v>
                </c:pt>
                <c:pt idx="4">
                  <c:v>65.099999999999994</c:v>
                </c:pt>
              </c:numCache>
            </c:numRef>
          </c:val>
          <c:extLst>
            <c:ext xmlns:c16="http://schemas.microsoft.com/office/drawing/2014/chart" uri="{C3380CC4-5D6E-409C-BE32-E72D297353CC}">
              <c16:uniqueId val="{00000001-3119-4AFC-911C-C1F5B4FB79E1}"/>
            </c:ext>
          </c:extLst>
        </c:ser>
        <c:ser>
          <c:idx val="2"/>
          <c:order val="2"/>
          <c:tx>
            <c:strRef>
              <c:f>Sheet1!$A$20</c:f>
              <c:strCache>
                <c:ptCount val="1"/>
                <c:pt idx="0">
                  <c:v>US Rural</c:v>
                </c:pt>
              </c:strCache>
            </c:strRef>
          </c:tx>
          <c:spPr>
            <a:solidFill>
              <a:srgbClr val="00B050"/>
            </a:solidFill>
            <a:ln w="19050">
              <a:solidFill>
                <a:schemeClr val="tx1"/>
              </a:solidFill>
            </a:ln>
            <a:effectLst/>
          </c:spPr>
          <c:invertIfNegative val="0"/>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Sheet1!$B$20:$F$20</c:f>
              <c:numCache>
                <c:formatCode>General</c:formatCode>
                <c:ptCount val="5"/>
                <c:pt idx="0">
                  <c:v>49.2</c:v>
                </c:pt>
                <c:pt idx="1">
                  <c:v>12</c:v>
                </c:pt>
                <c:pt idx="2">
                  <c:v>4.9000000000000004</c:v>
                </c:pt>
                <c:pt idx="3">
                  <c:v>55.2</c:v>
                </c:pt>
                <c:pt idx="4">
                  <c:v>24.1</c:v>
                </c:pt>
              </c:numCache>
            </c:numRef>
          </c:val>
          <c:extLst>
            <c:ext xmlns:c16="http://schemas.microsoft.com/office/drawing/2014/chart" uri="{C3380CC4-5D6E-409C-BE32-E72D297353CC}">
              <c16:uniqueId val="{00000002-3119-4AFC-911C-C1F5B4FB79E1}"/>
            </c:ext>
          </c:extLst>
        </c:ser>
        <c:ser>
          <c:idx val="3"/>
          <c:order val="3"/>
          <c:tx>
            <c:strRef>
              <c:f>Sheet1!$A$21</c:f>
              <c:strCache>
                <c:ptCount val="1"/>
                <c:pt idx="0">
                  <c:v>PA Rural</c:v>
                </c:pt>
              </c:strCache>
            </c:strRef>
          </c:tx>
          <c:spPr>
            <a:solidFill>
              <a:srgbClr val="92D050"/>
            </a:solidFill>
            <a:ln>
              <a:noFill/>
            </a:ln>
            <a:effectLst/>
          </c:spPr>
          <c:invertIfNegative val="0"/>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Sheet1!$B$21:$F$21</c:f>
              <c:numCache>
                <c:formatCode>General</c:formatCode>
                <c:ptCount val="5"/>
                <c:pt idx="0">
                  <c:v>44.8</c:v>
                </c:pt>
                <c:pt idx="1">
                  <c:v>18.7</c:v>
                </c:pt>
                <c:pt idx="2">
                  <c:v>4</c:v>
                </c:pt>
                <c:pt idx="3">
                  <c:v>40.700000000000003</c:v>
                </c:pt>
                <c:pt idx="4">
                  <c:v>44.5</c:v>
                </c:pt>
              </c:numCache>
            </c:numRef>
          </c:val>
          <c:extLst>
            <c:ext xmlns:c16="http://schemas.microsoft.com/office/drawing/2014/chart" uri="{C3380CC4-5D6E-409C-BE32-E72D297353CC}">
              <c16:uniqueId val="{00000003-3119-4AFC-911C-C1F5B4FB79E1}"/>
            </c:ext>
          </c:extLst>
        </c:ser>
        <c:dLbls>
          <c:showLegendKey val="0"/>
          <c:showVal val="0"/>
          <c:showCatName val="0"/>
          <c:showSerName val="0"/>
          <c:showPercent val="0"/>
          <c:showBubbleSize val="0"/>
        </c:dLbls>
        <c:gapWidth val="219"/>
        <c:overlap val="-27"/>
        <c:axId val="482266016"/>
        <c:axId val="482267984"/>
      </c:barChart>
      <c:catAx>
        <c:axId val="4822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82267984"/>
        <c:crosses val="autoZero"/>
        <c:auto val="1"/>
        <c:lblAlgn val="ctr"/>
        <c:lblOffset val="100"/>
        <c:noMultiLvlLbl val="0"/>
      </c:catAx>
      <c:valAx>
        <c:axId val="48226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226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U.S. RN 2020</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78-4FAD-8DC3-4978354E7E9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378-4FAD-8DC3-4978354E7E9E}"/>
              </c:ext>
            </c:extLst>
          </c:dPt>
          <c:cat>
            <c:strRef>
              <c:f>Sheet1!$A$2:$A$3</c:f>
              <c:strCache>
                <c:ptCount val="2"/>
                <c:pt idx="0">
                  <c:v>Age 65+</c:v>
                </c:pt>
                <c:pt idx="1">
                  <c:v>Under Age 65</c:v>
                </c:pt>
              </c:strCache>
            </c:strRef>
          </c:cat>
          <c:val>
            <c:numRef>
              <c:f>Sheet1!$B$2:$B$3</c:f>
              <c:numCache>
                <c:formatCode>General</c:formatCode>
                <c:ptCount val="2"/>
                <c:pt idx="0">
                  <c:v>19</c:v>
                </c:pt>
                <c:pt idx="1">
                  <c:v>81</c:v>
                </c:pt>
              </c:numCache>
            </c:numRef>
          </c:val>
          <c:extLst>
            <c:ext xmlns:c16="http://schemas.microsoft.com/office/drawing/2014/chart" uri="{C3380CC4-5D6E-409C-BE32-E72D297353CC}">
              <c16:uniqueId val="{00000004-9378-4FAD-8DC3-4978354E7E9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Pennsylvania Primary Care Clinicians per 100,000 Population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Sheet1!$A$19</c:f>
              <c:strCache>
                <c:ptCount val="1"/>
                <c:pt idx="0">
                  <c:v>PA Urban</c:v>
                </c:pt>
              </c:strCache>
            </c:strRef>
          </c:tx>
          <c:spPr>
            <a:solidFill>
              <a:schemeClr val="accent2"/>
            </a:solidFill>
            <a:ln>
              <a:noFill/>
            </a:ln>
            <a:effectLst/>
          </c:spPr>
          <c:invertIfNegative val="0"/>
          <c:dLbls>
            <c:dLbl>
              <c:idx val="3"/>
              <c:tx>
                <c:rich>
                  <a:bodyPr/>
                  <a:lstStyle/>
                  <a:p>
                    <a:r>
                      <a:rPr lang="en-US" dirty="0"/>
                      <a:t>71.0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A6-4CD2-AB30-18196E80FD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Sheet1!$B$19:$F$19</c:f>
              <c:numCache>
                <c:formatCode>General</c:formatCode>
                <c:ptCount val="5"/>
                <c:pt idx="0">
                  <c:v>56.1</c:v>
                </c:pt>
                <c:pt idx="1">
                  <c:v>67.7</c:v>
                </c:pt>
                <c:pt idx="2">
                  <c:v>29.5</c:v>
                </c:pt>
                <c:pt idx="3">
                  <c:v>71</c:v>
                </c:pt>
                <c:pt idx="4">
                  <c:v>65.099999999999994</c:v>
                </c:pt>
              </c:numCache>
            </c:numRef>
          </c:val>
          <c:extLst>
            <c:ext xmlns:c16="http://schemas.microsoft.com/office/drawing/2014/chart" uri="{C3380CC4-5D6E-409C-BE32-E72D297353CC}">
              <c16:uniqueId val="{00000000-0DE7-4954-B33D-05BF6B86E8C2}"/>
            </c:ext>
          </c:extLst>
        </c:ser>
        <c:ser>
          <c:idx val="1"/>
          <c:order val="1"/>
          <c:tx>
            <c:strRef>
              <c:f>Sheet1!$A$21</c:f>
              <c:strCache>
                <c:ptCount val="1"/>
                <c:pt idx="0">
                  <c:v>PA Rural</c:v>
                </c:pt>
              </c:strCache>
            </c:strRef>
          </c:tx>
          <c:spPr>
            <a:solidFill>
              <a:schemeClr val="accent5"/>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0-AC55-40F8-B563-BDDC5B562CAC}"/>
              </c:ext>
            </c:extLst>
          </c:dPt>
          <c:dLbls>
            <c:dLbl>
              <c:idx val="0"/>
              <c:layout>
                <c:manualLayout>
                  <c:x val="-2.331189418492546E-17"/>
                  <c:y val="6.64559802174910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55-40F8-B563-BDDC5B562CAC}"/>
                </c:ext>
              </c:extLst>
            </c:dLbl>
            <c:dLbl>
              <c:idx val="1"/>
              <c:layout>
                <c:manualLayout>
                  <c:x val="-4.6623788369850921E-17"/>
                  <c:y val="6.15451896650404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A6-4CD2-AB30-18196E80FDF0}"/>
                </c:ext>
              </c:extLst>
            </c:dLbl>
            <c:dLbl>
              <c:idx val="2"/>
              <c:tx>
                <c:rich>
                  <a:bodyPr/>
                  <a:lstStyle/>
                  <a:p>
                    <a:fld id="{15C49607-DE05-44B4-95F0-04E5C742CA0D}" type="VALUE">
                      <a:rPr lang="en-US" smtClean="0"/>
                      <a:pPr/>
                      <a:t>[VALUE]</a:t>
                    </a:fld>
                    <a:r>
                      <a:rPr lang="en-US"/>
                      <a:t>.0</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AA6-4CD2-AB30-18196E80FDF0}"/>
                </c:ext>
              </c:extLst>
            </c:dLbl>
            <c:dLbl>
              <c:idx val="3"/>
              <c:layout>
                <c:manualLayout>
                  <c:x val="0"/>
                  <c:y val="5.7199461822544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A6-4CD2-AB30-18196E80FDF0}"/>
                </c:ext>
              </c:extLst>
            </c:dLbl>
            <c:dLbl>
              <c:idx val="4"/>
              <c:layout>
                <c:manualLayout>
                  <c:x val="0"/>
                  <c:y val="6.1084440168696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A6-4CD2-AB30-18196E80FD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Family Physician per 100,000</c:v>
                </c:pt>
                <c:pt idx="1">
                  <c:v>Internal Medicine per 100,000</c:v>
                </c:pt>
                <c:pt idx="2">
                  <c:v>Pediatrics per 100,000</c:v>
                </c:pt>
                <c:pt idx="3">
                  <c:v>Nurse Practitioner per 100,000</c:v>
                </c:pt>
                <c:pt idx="4">
                  <c:v>Physician Assistant per 100,000</c:v>
                </c:pt>
              </c:strCache>
            </c:strRef>
          </c:cat>
          <c:val>
            <c:numRef>
              <c:f>Sheet1!$B$21:$F$21</c:f>
              <c:numCache>
                <c:formatCode>General</c:formatCode>
                <c:ptCount val="5"/>
                <c:pt idx="0">
                  <c:v>44.8</c:v>
                </c:pt>
                <c:pt idx="1">
                  <c:v>18.7</c:v>
                </c:pt>
                <c:pt idx="2">
                  <c:v>4</c:v>
                </c:pt>
                <c:pt idx="3">
                  <c:v>40.700000000000003</c:v>
                </c:pt>
                <c:pt idx="4">
                  <c:v>44.5</c:v>
                </c:pt>
              </c:numCache>
            </c:numRef>
          </c:val>
          <c:extLst>
            <c:ext xmlns:c16="http://schemas.microsoft.com/office/drawing/2014/chart" uri="{C3380CC4-5D6E-409C-BE32-E72D297353CC}">
              <c16:uniqueId val="{00000001-0DE7-4954-B33D-05BF6B86E8C2}"/>
            </c:ext>
          </c:extLst>
        </c:ser>
        <c:dLbls>
          <c:showLegendKey val="0"/>
          <c:showVal val="0"/>
          <c:showCatName val="0"/>
          <c:showSerName val="0"/>
          <c:showPercent val="0"/>
          <c:showBubbleSize val="0"/>
        </c:dLbls>
        <c:gapWidth val="219"/>
        <c:overlap val="-27"/>
        <c:axId val="473450584"/>
        <c:axId val="473449928"/>
      </c:barChart>
      <c:catAx>
        <c:axId val="47345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3449928"/>
        <c:crosses val="autoZero"/>
        <c:auto val="1"/>
        <c:lblAlgn val="ctr"/>
        <c:lblOffset val="100"/>
        <c:noMultiLvlLbl val="0"/>
      </c:catAx>
      <c:valAx>
        <c:axId val="473449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3450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Mental Health Clinicians per 100,000 Population in PA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Urban PA</c:v>
                </c:pt>
              </c:strCache>
            </c:strRef>
          </c:tx>
          <c:spPr>
            <a:solidFill>
              <a:schemeClr val="accent2"/>
            </a:solidFill>
            <a:ln>
              <a:noFill/>
            </a:ln>
            <a:effectLst/>
          </c:spPr>
          <c:invertIfNegative val="0"/>
          <c:cat>
            <c:strRef>
              <c:f>Sheet1!$B$2:$E$2</c:f>
              <c:strCache>
                <c:ptCount val="4"/>
                <c:pt idx="0">
                  <c:v>Psychiatrists</c:v>
                </c:pt>
                <c:pt idx="1">
                  <c:v>Psychologists</c:v>
                </c:pt>
                <c:pt idx="2">
                  <c:v>Social Workers</c:v>
                </c:pt>
                <c:pt idx="3">
                  <c:v>Counselors</c:v>
                </c:pt>
              </c:strCache>
            </c:strRef>
          </c:cat>
          <c:val>
            <c:numRef>
              <c:f>Sheet1!$B$3:$E$3</c:f>
              <c:numCache>
                <c:formatCode>General</c:formatCode>
                <c:ptCount val="4"/>
                <c:pt idx="0">
                  <c:v>21.5</c:v>
                </c:pt>
                <c:pt idx="1">
                  <c:v>35.5</c:v>
                </c:pt>
                <c:pt idx="2">
                  <c:v>47</c:v>
                </c:pt>
                <c:pt idx="3">
                  <c:v>91</c:v>
                </c:pt>
              </c:numCache>
            </c:numRef>
          </c:val>
          <c:extLst>
            <c:ext xmlns:c16="http://schemas.microsoft.com/office/drawing/2014/chart" uri="{C3380CC4-5D6E-409C-BE32-E72D297353CC}">
              <c16:uniqueId val="{00000000-64A1-4DD0-821F-46C8D6362B38}"/>
            </c:ext>
          </c:extLst>
        </c:ser>
        <c:ser>
          <c:idx val="1"/>
          <c:order val="1"/>
          <c:tx>
            <c:strRef>
              <c:f>Sheet1!$A$4</c:f>
              <c:strCache>
                <c:ptCount val="1"/>
                <c:pt idx="0">
                  <c:v>Rural PA</c:v>
                </c:pt>
              </c:strCache>
            </c:strRef>
          </c:tx>
          <c:spPr>
            <a:solidFill>
              <a:schemeClr val="accent5"/>
            </a:solidFill>
            <a:ln>
              <a:noFill/>
            </a:ln>
            <a:effectLst/>
          </c:spPr>
          <c:invertIfNegative val="0"/>
          <c:cat>
            <c:strRef>
              <c:f>Sheet1!$B$2:$E$2</c:f>
              <c:strCache>
                <c:ptCount val="4"/>
                <c:pt idx="0">
                  <c:v>Psychiatrists</c:v>
                </c:pt>
                <c:pt idx="1">
                  <c:v>Psychologists</c:v>
                </c:pt>
                <c:pt idx="2">
                  <c:v>Social Workers</c:v>
                </c:pt>
                <c:pt idx="3">
                  <c:v>Counselors</c:v>
                </c:pt>
              </c:strCache>
            </c:strRef>
          </c:cat>
          <c:val>
            <c:numRef>
              <c:f>Sheet1!$B$4:$E$4</c:f>
              <c:numCache>
                <c:formatCode>General</c:formatCode>
                <c:ptCount val="4"/>
                <c:pt idx="0">
                  <c:v>4.4000000000000004</c:v>
                </c:pt>
                <c:pt idx="1">
                  <c:v>9</c:v>
                </c:pt>
                <c:pt idx="2">
                  <c:v>30</c:v>
                </c:pt>
                <c:pt idx="3">
                  <c:v>38</c:v>
                </c:pt>
              </c:numCache>
            </c:numRef>
          </c:val>
          <c:extLst>
            <c:ext xmlns:c16="http://schemas.microsoft.com/office/drawing/2014/chart" uri="{C3380CC4-5D6E-409C-BE32-E72D297353CC}">
              <c16:uniqueId val="{00000001-64A1-4DD0-821F-46C8D6362B38}"/>
            </c:ext>
          </c:extLst>
        </c:ser>
        <c:dLbls>
          <c:showLegendKey val="0"/>
          <c:showVal val="0"/>
          <c:showCatName val="0"/>
          <c:showSerName val="0"/>
          <c:showPercent val="0"/>
          <c:showBubbleSize val="0"/>
        </c:dLbls>
        <c:gapWidth val="219"/>
        <c:overlap val="-27"/>
        <c:axId val="413375552"/>
        <c:axId val="413383096"/>
      </c:barChart>
      <c:catAx>
        <c:axId val="41337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3383096"/>
        <c:crosses val="autoZero"/>
        <c:auto val="1"/>
        <c:lblAlgn val="ctr"/>
        <c:lblOffset val="100"/>
        <c:noMultiLvlLbl val="0"/>
      </c:catAx>
      <c:valAx>
        <c:axId val="413383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337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All PA Physicians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242-4E27-A50A-4E879E64995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242-4E27-A50A-4E879E64995B}"/>
              </c:ext>
            </c:extLst>
          </c:dPt>
          <c:cat>
            <c:strRef>
              <c:f>Sheet1!$A$2:$A$3</c:f>
              <c:strCache>
                <c:ptCount val="2"/>
                <c:pt idx="0">
                  <c:v>Age 60+</c:v>
                </c:pt>
                <c:pt idx="1">
                  <c:v>Under Age 60</c:v>
                </c:pt>
              </c:strCache>
            </c:strRef>
          </c:cat>
          <c:val>
            <c:numRef>
              <c:f>Sheet1!$B$2:$B$3</c:f>
              <c:numCache>
                <c:formatCode>General</c:formatCode>
                <c:ptCount val="2"/>
                <c:pt idx="0">
                  <c:v>34.4</c:v>
                </c:pt>
                <c:pt idx="1">
                  <c:v>65.599999999999994</c:v>
                </c:pt>
              </c:numCache>
            </c:numRef>
          </c:val>
          <c:extLst>
            <c:ext xmlns:c16="http://schemas.microsoft.com/office/drawing/2014/chart" uri="{C3380CC4-5D6E-409C-BE32-E72D297353CC}">
              <c16:uniqueId val="{00000004-B242-4E27-A50A-4E879E64995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dirty="0"/>
              <a:t>PA Family Physicians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Family Physicians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4CF-49B9-92AD-AAF5B6253A4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4CF-49B9-92AD-AAF5B6253A48}"/>
              </c:ext>
            </c:extLst>
          </c:dPt>
          <c:cat>
            <c:strRef>
              <c:f>Sheet1!$A$2:$A$3</c:f>
              <c:strCache>
                <c:ptCount val="2"/>
                <c:pt idx="0">
                  <c:v>Age 60+</c:v>
                </c:pt>
                <c:pt idx="1">
                  <c:v>Under Age 60</c:v>
                </c:pt>
              </c:strCache>
            </c:strRef>
          </c:cat>
          <c:val>
            <c:numRef>
              <c:f>Sheet1!$B$2:$B$3</c:f>
              <c:numCache>
                <c:formatCode>General</c:formatCode>
                <c:ptCount val="2"/>
                <c:pt idx="0">
                  <c:v>38.799999999999997</c:v>
                </c:pt>
                <c:pt idx="1">
                  <c:v>61.2</c:v>
                </c:pt>
              </c:numCache>
            </c:numRef>
          </c:val>
          <c:extLst>
            <c:ext xmlns:c16="http://schemas.microsoft.com/office/drawing/2014/chart" uri="{C3380CC4-5D6E-409C-BE32-E72D297353CC}">
              <c16:uniqueId val="{00000004-94CF-49B9-92AD-AAF5B6253A4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a:t>
            </a:r>
            <a:r>
              <a:rPr lang="en-US" baseline="0" dirty="0"/>
              <a:t> Age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0-2A0F-4179-9765-B8D8E3E6F35D}"/>
              </c:ext>
            </c:extLst>
          </c:dPt>
          <c:dPt>
            <c:idx val="1"/>
            <c:invertIfNegative val="0"/>
            <c:bubble3D val="0"/>
            <c:spPr>
              <a:solidFill>
                <a:srgbClr val="92D050"/>
              </a:solidFill>
              <a:ln>
                <a:noFill/>
              </a:ln>
              <a:effectLst/>
            </c:spPr>
            <c:extLst>
              <c:ext xmlns:c16="http://schemas.microsoft.com/office/drawing/2014/chart" uri="{C3380CC4-5D6E-409C-BE32-E72D297353CC}">
                <c16:uniqueId val="{00000001-2A0F-4179-9765-B8D8E3E6F35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2004-05</c:v>
                </c:pt>
                <c:pt idx="1">
                  <c:v>2012-13</c:v>
                </c:pt>
                <c:pt idx="2">
                  <c:v>US RN 2020</c:v>
                </c:pt>
                <c:pt idx="3">
                  <c:v>US LPN 2020</c:v>
                </c:pt>
              </c:strCache>
            </c:strRef>
          </c:cat>
          <c:val>
            <c:numRef>
              <c:f>Sheet1!$B$2:$B$5</c:f>
              <c:numCache>
                <c:formatCode>General</c:formatCode>
                <c:ptCount val="4"/>
                <c:pt idx="0">
                  <c:v>45.5</c:v>
                </c:pt>
                <c:pt idx="1">
                  <c:v>46.5</c:v>
                </c:pt>
                <c:pt idx="2">
                  <c:v>52</c:v>
                </c:pt>
                <c:pt idx="3">
                  <c:v>53</c:v>
                </c:pt>
              </c:numCache>
            </c:numRef>
          </c:val>
          <c:extLst>
            <c:ext xmlns:c16="http://schemas.microsoft.com/office/drawing/2014/chart" uri="{C3380CC4-5D6E-409C-BE32-E72D297353CC}">
              <c16:uniqueId val="{00000000-300E-4DC6-9880-69A66BF4B6B9}"/>
            </c:ext>
          </c:extLst>
        </c:ser>
        <c:dLbls>
          <c:showLegendKey val="0"/>
          <c:showVal val="0"/>
          <c:showCatName val="0"/>
          <c:showSerName val="0"/>
          <c:showPercent val="0"/>
          <c:showBubbleSize val="0"/>
        </c:dLbls>
        <c:gapWidth val="219"/>
        <c:overlap val="-27"/>
        <c:axId val="702551456"/>
        <c:axId val="702553416"/>
      </c:barChart>
      <c:catAx>
        <c:axId val="70255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2553416"/>
        <c:crosses val="autoZero"/>
        <c:auto val="1"/>
        <c:lblAlgn val="ctr"/>
        <c:lblOffset val="100"/>
        <c:noMultiLvlLbl val="0"/>
      </c:catAx>
      <c:valAx>
        <c:axId val="702553416"/>
        <c:scaling>
          <c:orientation val="minMax"/>
          <c:max val="55"/>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55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PA</a:t>
            </a:r>
            <a:r>
              <a:rPr lang="en-US" sz="1800" b="1" baseline="0" dirty="0"/>
              <a:t> RN 2012-13</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U.S.</a:t>
            </a:r>
            <a:r>
              <a:rPr lang="en-US" sz="1800" b="1" baseline="0" dirty="0"/>
              <a:t> RN 2013</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35-49F6-8128-6A18807A331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835-49F6-8128-6A18807A3317}"/>
              </c:ext>
            </c:extLst>
          </c:dPt>
          <c:cat>
            <c:strRef>
              <c:f>Sheet1!$A$2:$A$3</c:f>
              <c:strCache>
                <c:ptCount val="2"/>
                <c:pt idx="0">
                  <c:v>Age 65+</c:v>
                </c:pt>
                <c:pt idx="1">
                  <c:v>Under Age 65</c:v>
                </c:pt>
              </c:strCache>
            </c:strRef>
          </c:cat>
          <c:val>
            <c:numRef>
              <c:f>Sheet1!$B$2:$B$3</c:f>
              <c:numCache>
                <c:formatCode>General</c:formatCode>
                <c:ptCount val="2"/>
                <c:pt idx="0">
                  <c:v>4.4000000000000004</c:v>
                </c:pt>
                <c:pt idx="1">
                  <c:v>95.6</c:v>
                </c:pt>
              </c:numCache>
            </c:numRef>
          </c:val>
          <c:extLst>
            <c:ext xmlns:c16="http://schemas.microsoft.com/office/drawing/2014/chart" uri="{C3380CC4-5D6E-409C-BE32-E72D297353CC}">
              <c16:uniqueId val="{00000004-D835-49F6-8128-6A18807A331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U.S. RN 2017</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8D-4AE5-8246-1BC108E8120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98D-4AE5-8246-1BC108E81202}"/>
              </c:ext>
            </c:extLst>
          </c:dPt>
          <c:cat>
            <c:strRef>
              <c:f>Sheet1!$A$2:$A$3</c:f>
              <c:strCache>
                <c:ptCount val="2"/>
                <c:pt idx="0">
                  <c:v>Age 65+</c:v>
                </c:pt>
                <c:pt idx="1">
                  <c:v>Under Age 65</c:v>
                </c:pt>
              </c:strCache>
            </c:strRef>
          </c:cat>
          <c:val>
            <c:numRef>
              <c:f>Sheet1!$B$2:$B$3</c:f>
              <c:numCache>
                <c:formatCode>General</c:formatCode>
                <c:ptCount val="2"/>
                <c:pt idx="0">
                  <c:v>14.6</c:v>
                </c:pt>
                <c:pt idx="1">
                  <c:v>85.4</c:v>
                </c:pt>
              </c:numCache>
            </c:numRef>
          </c:val>
          <c:extLst>
            <c:ext xmlns:c16="http://schemas.microsoft.com/office/drawing/2014/chart" uri="{C3380CC4-5D6E-409C-BE32-E72D297353CC}">
              <c16:uniqueId val="{00000004-C98D-4AE5-8246-1BC108E8120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C3C2-40F7-4571-854A-9922D70A9320}"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C70-55CE-4E57-BB36-A749B8755CE7}" type="slidenum">
              <a:rPr lang="en-US" smtClean="0"/>
              <a:t>‹#›</a:t>
            </a:fld>
            <a:endParaRPr lang="en-US"/>
          </a:p>
        </p:txBody>
      </p:sp>
    </p:spTree>
    <p:extLst>
      <p:ext uri="{BB962C8B-B14F-4D97-AF65-F5344CB8AC3E}">
        <p14:creationId xmlns:p14="http://schemas.microsoft.com/office/powerpoint/2010/main" val="367855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reeronestop.org/Toolkit/Careers/Occupations/occupation-profile.aspx?keyword=Registered%20Nurses&amp;onetcode=29114100&amp;location=Pennsylvania"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pagoppolicy.com/pasthearings" TargetMode="External"/><Relationship Id="rId4" Type="http://schemas.openxmlformats.org/officeDocument/2006/relationships/hyperlink" Target="https://www.haponline.org/Flipbooks/Workforce/index.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https://depts.washington.edu/uwruca/ruca1/ruca-state-maps11.php</a:t>
            </a:r>
          </a:p>
          <a:p>
            <a:endParaRPr lang="en-US" dirty="0"/>
          </a:p>
          <a:p>
            <a:r>
              <a:rPr lang="en-US" dirty="0"/>
              <a:t>RUCA = rural urban commuting area</a:t>
            </a:r>
          </a:p>
        </p:txBody>
      </p:sp>
      <p:sp>
        <p:nvSpPr>
          <p:cNvPr id="4" name="Slide Number Placeholder 3"/>
          <p:cNvSpPr>
            <a:spLocks noGrp="1"/>
          </p:cNvSpPr>
          <p:nvPr>
            <p:ph type="sldNum" sz="quarter" idx="10"/>
          </p:nvPr>
        </p:nvSpPr>
        <p:spPr/>
        <p:txBody>
          <a:bodyPr/>
          <a:lstStyle/>
          <a:p>
            <a:fld id="{0FBDFC70-55CE-4E57-BB36-A749B8755CE7}" type="slidenum">
              <a:rPr lang="en-US" smtClean="0"/>
              <a:t>3</a:t>
            </a:fld>
            <a:endParaRPr lang="en-US"/>
          </a:p>
        </p:txBody>
      </p:sp>
    </p:spTree>
    <p:extLst>
      <p:ext uri="{BB962C8B-B14F-4D97-AF65-F5344CB8AC3E}">
        <p14:creationId xmlns:p14="http://schemas.microsoft.com/office/powerpoint/2010/main" val="46367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 PA</a:t>
            </a:r>
          </a:p>
          <a:p>
            <a:r>
              <a:rPr lang="en-US" dirty="0"/>
              <a:t>34% are &gt; 60 years…up from 30%</a:t>
            </a:r>
          </a:p>
          <a:p>
            <a:r>
              <a:rPr lang="en-US" dirty="0"/>
              <a:t>FPs are even older than peers…38% &gt; age 60    up from 30% 2014</a:t>
            </a:r>
          </a:p>
          <a:p>
            <a:endParaRPr lang="en-US" dirty="0"/>
          </a:p>
          <a:p>
            <a:r>
              <a:rPr lang="en-US" dirty="0"/>
              <a:t>Primary care is rapidly getting older in Pennsylvania…younger generations are not replacing</a:t>
            </a:r>
          </a:p>
          <a:p>
            <a:endParaRPr lang="en-US" dirty="0"/>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13</a:t>
            </a:fld>
            <a:endParaRPr lang="en-US"/>
          </a:p>
        </p:txBody>
      </p:sp>
    </p:spTree>
    <p:extLst>
      <p:ext uri="{BB962C8B-B14F-4D97-AF65-F5344CB8AC3E}">
        <p14:creationId xmlns:p14="http://schemas.microsoft.com/office/powerpoint/2010/main" val="73079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data:   2004-5, 2012-13  PA DOH report</a:t>
            </a:r>
          </a:p>
          <a:p>
            <a:r>
              <a:rPr lang="en-US" dirty="0"/>
              <a:t>National data last two</a:t>
            </a:r>
          </a:p>
          <a:p>
            <a:endParaRPr lang="en-US" dirty="0"/>
          </a:p>
          <a:p>
            <a:endParaRPr lang="en-US" dirty="0"/>
          </a:p>
          <a:p>
            <a:r>
              <a:rPr lang="en-US" dirty="0"/>
              <a:t>2013…PA RNs 6% &gt; 65 years</a:t>
            </a:r>
          </a:p>
          <a:p>
            <a:endParaRPr lang="en-US" dirty="0"/>
          </a:p>
          <a:p>
            <a:r>
              <a:rPr lang="en-US" dirty="0"/>
              <a:t>Likely our data is even worse than US data…but data is not available  </a:t>
            </a:r>
          </a:p>
          <a:p>
            <a:endParaRPr lang="en-US" dirty="0"/>
          </a:p>
          <a:p>
            <a:endParaRPr lang="en-US" dirty="0"/>
          </a:p>
          <a:p>
            <a:r>
              <a:rPr lang="en-US" dirty="0"/>
              <a:t>the decline in rural practicing RNs occurred more rapidly among younger RNs (under age 40) (from 18.1 percent to 13.7 percent) than among RNs over age 40 (from 16.4 percent to 14.9 percent). If this decrease continues, it will threaten access to care among the nation’s rural population. National Academies of Sciences, Engineering, and Medicine. 2021. The Future of Nursing 2020-2030: Charting a Path to Achieve Health Equity. Washington, DC: The National Academies Press. https://doi.org/10.17226/25982.</a:t>
            </a:r>
          </a:p>
          <a:p>
            <a:endParaRPr lang="en-US" dirty="0"/>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14</a:t>
            </a:fld>
            <a:endParaRPr lang="en-US"/>
          </a:p>
        </p:txBody>
      </p:sp>
    </p:spTree>
    <p:extLst>
      <p:ext uri="{BB962C8B-B14F-4D97-AF65-F5344CB8AC3E}">
        <p14:creationId xmlns:p14="http://schemas.microsoft.com/office/powerpoint/2010/main" val="207123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 2021 Mercer report, Pennsylvania will lead the nation in RN shortages over the next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Pre-pandemic </a:t>
            </a:r>
            <a:r>
              <a:rPr lang="en-US" u="sng" dirty="0"/>
              <a:t>demand</a:t>
            </a:r>
            <a:r>
              <a:rPr lang="en-US" dirty="0"/>
              <a:t> for RNs in Pennsylvania was projected to increase 13% from 2016 to 2026, with 10,510 job openings/year.</a:t>
            </a:r>
            <a:r>
              <a:rPr lang="en-US" baseline="30000" dirty="0"/>
              <a:t>2</a:t>
            </a:r>
          </a:p>
          <a:p>
            <a:endParaRPr lang="en-US" dirty="0"/>
          </a:p>
          <a:p>
            <a:r>
              <a:rPr lang="en-US" dirty="0"/>
              <a:t>https://www.mercer.us/content/dam/mercer/assets/content-images/north-america/united-states/us-healthcare-news/us-2021-healthcare-labor-market-whitepaper.pdf</a:t>
            </a:r>
          </a:p>
          <a:p>
            <a:endParaRPr lang="en-US" dirty="0"/>
          </a:p>
          <a:p>
            <a:endParaRPr lang="en-US" dirty="0"/>
          </a:p>
          <a:p>
            <a:r>
              <a:rPr lang="en-US" dirty="0"/>
              <a:t>According to HRSA, PA will rank #2 by 2030 for LPN shortage.</a:t>
            </a:r>
          </a:p>
          <a:p>
            <a:r>
              <a:rPr lang="en-US" dirty="0"/>
              <a:t>Many rural hospitals have reported severe nursing shortages during COVID-19 pandemic at legislative hearings.</a:t>
            </a:r>
            <a:r>
              <a:rPr lang="en-US" baseline="30000" dirty="0"/>
              <a:t>3</a:t>
            </a:r>
          </a:p>
          <a:p>
            <a:endParaRPr lang="en-US" baseline="30000" dirty="0"/>
          </a:p>
          <a:p>
            <a:endParaRPr lang="en-US" baseline="30000" dirty="0"/>
          </a:p>
          <a:p>
            <a:r>
              <a:rPr lang="en-US" baseline="30000" dirty="0">
                <a:hlinkClick r:id="rId3"/>
              </a:rPr>
              <a:t>2</a:t>
            </a:r>
            <a:r>
              <a:rPr lang="en-US" dirty="0">
                <a:hlinkClick r:id="rId3"/>
              </a:rPr>
              <a:t> </a:t>
            </a:r>
            <a:r>
              <a:rPr lang="en-US" dirty="0">
                <a:hlinkClick r:id="rId4"/>
              </a:rPr>
              <a:t>https://www.haponline.org/Flipbooks/Workforce/index.html</a:t>
            </a:r>
            <a:r>
              <a:rPr lang="en-US" dirty="0"/>
              <a:t> </a:t>
            </a:r>
          </a:p>
          <a:p>
            <a:r>
              <a:rPr lang="en-US" baseline="30000" dirty="0"/>
              <a:t>3</a:t>
            </a:r>
            <a:r>
              <a:rPr lang="en-US" dirty="0"/>
              <a:t> </a:t>
            </a:r>
            <a:r>
              <a:rPr lang="en-US" dirty="0">
                <a:hlinkClick r:id="rId5"/>
              </a:rPr>
              <a:t>http://www.pagoppolicy.com/pasthearings</a:t>
            </a:r>
            <a:r>
              <a:rPr lang="en-US" dirty="0"/>
              <a:t>  </a:t>
            </a:r>
          </a:p>
          <a:p>
            <a:endParaRPr lang="en-US" baseline="30000" dirty="0"/>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15</a:t>
            </a:fld>
            <a:endParaRPr lang="en-US"/>
          </a:p>
        </p:txBody>
      </p:sp>
    </p:spTree>
    <p:extLst>
      <p:ext uri="{BB962C8B-B14F-4D97-AF65-F5344CB8AC3E}">
        <p14:creationId xmlns:p14="http://schemas.microsoft.com/office/powerpoint/2010/main" val="132458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will also be in the top states for mental health labor deficits. largely due to workers that are rapidly leaving mental health professions.</a:t>
            </a:r>
          </a:p>
          <a:p>
            <a:endParaRPr lang="en-US" dirty="0"/>
          </a:p>
          <a:p>
            <a:r>
              <a:rPr lang="en-US" dirty="0"/>
              <a:t>https://www.mercer.us/content/dam/mercer/assets/content-images/north-america/united-states/us-healthcare-news/us-2021-healthcare-labor-market-whitepaper.pdf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16</a:t>
            </a:fld>
            <a:endParaRPr lang="en-US"/>
          </a:p>
        </p:txBody>
      </p:sp>
    </p:spTree>
    <p:extLst>
      <p:ext uri="{BB962C8B-B14F-4D97-AF65-F5344CB8AC3E}">
        <p14:creationId xmlns:p14="http://schemas.microsoft.com/office/powerpoint/2010/main" val="89854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average age of dentists in rural Pennsylvania counties (53.6 years old) was more than a year older than the average age of dentists in urban Pennsylvania counties (52.2 years old) in 2015.</a:t>
            </a:r>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17</a:t>
            </a:fld>
            <a:endParaRPr lang="en-US"/>
          </a:p>
        </p:txBody>
      </p:sp>
    </p:spTree>
    <p:extLst>
      <p:ext uri="{BB962C8B-B14F-4D97-AF65-F5344CB8AC3E}">
        <p14:creationId xmlns:p14="http://schemas.microsoft.com/office/powerpoint/2010/main" val="372511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RNs disparity????</a:t>
            </a:r>
          </a:p>
        </p:txBody>
      </p:sp>
      <p:sp>
        <p:nvSpPr>
          <p:cNvPr id="4" name="Slide Number Placeholder 3"/>
          <p:cNvSpPr>
            <a:spLocks noGrp="1"/>
          </p:cNvSpPr>
          <p:nvPr>
            <p:ph type="sldNum" sz="quarter" idx="5"/>
          </p:nvPr>
        </p:nvSpPr>
        <p:spPr/>
        <p:txBody>
          <a:bodyPr/>
          <a:lstStyle/>
          <a:p>
            <a:fld id="{0FBDFC70-55CE-4E57-BB36-A749B8755CE7}" type="slidenum">
              <a:rPr lang="en-US" smtClean="0"/>
              <a:t>18</a:t>
            </a:fld>
            <a:endParaRPr lang="en-US"/>
          </a:p>
        </p:txBody>
      </p:sp>
    </p:spTree>
    <p:extLst>
      <p:ext uri="{BB962C8B-B14F-4D97-AF65-F5344CB8AC3E}">
        <p14:creationId xmlns:p14="http://schemas.microsoft.com/office/powerpoint/2010/main" val="101046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is demonstrating that rural students are far more likely to practice in rural areas…but we are not seeing rural students pursuing health professional degrees at nearly the same rates as their urban counterparts.</a:t>
            </a:r>
          </a:p>
          <a:p>
            <a:endParaRPr lang="en-US" dirty="0"/>
          </a:p>
          <a:p>
            <a:r>
              <a:rPr lang="en-US" dirty="0"/>
              <a:t>Exposure </a:t>
            </a:r>
            <a:r>
              <a:rPr lang="en-US" dirty="0" err="1"/>
              <a:t>exposure</a:t>
            </a:r>
            <a:r>
              <a:rPr lang="en-US" dirty="0"/>
              <a:t> exposure—that’s key in attracting future health clinicians to rural areas.  </a:t>
            </a:r>
          </a:p>
          <a:p>
            <a:endParaRPr lang="en-US" dirty="0"/>
          </a:p>
          <a:p>
            <a:r>
              <a:rPr lang="en-US" dirty="0"/>
              <a:t>Welcoming community that expresses real interest in having the person come and live in their area, that showcases their strengths of rural living, aligns with the mission of an area in need, strong personal relationships with community members, valued member of the community, opportunities for leadership, loan repayment options and other incentives such as assistance with finding spousal employment.  </a:t>
            </a:r>
          </a:p>
        </p:txBody>
      </p:sp>
      <p:sp>
        <p:nvSpPr>
          <p:cNvPr id="4" name="Slide Number Placeholder 3"/>
          <p:cNvSpPr>
            <a:spLocks noGrp="1"/>
          </p:cNvSpPr>
          <p:nvPr>
            <p:ph type="sldNum" sz="quarter" idx="5"/>
          </p:nvPr>
        </p:nvSpPr>
        <p:spPr/>
        <p:txBody>
          <a:bodyPr/>
          <a:lstStyle/>
          <a:p>
            <a:fld id="{0FBDFC70-55CE-4E57-BB36-A749B8755CE7}" type="slidenum">
              <a:rPr lang="en-US" smtClean="0"/>
              <a:t>19</a:t>
            </a:fld>
            <a:endParaRPr lang="en-US"/>
          </a:p>
        </p:txBody>
      </p:sp>
    </p:spTree>
    <p:extLst>
      <p:ext uri="{BB962C8B-B14F-4D97-AF65-F5344CB8AC3E}">
        <p14:creationId xmlns:p14="http://schemas.microsoft.com/office/powerpoint/2010/main" val="415496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Hospital Association of PA:  PA has twice as many medically underserved areas as the average state and 1/3 more HPSAs compared with the average State.  </a:t>
            </a:r>
          </a:p>
          <a:p>
            <a:endParaRPr lang="en-US" dirty="0"/>
          </a:p>
          <a:p>
            <a:r>
              <a:rPr lang="en-US" dirty="0"/>
              <a:t>Since 2005, PA has closed 5 rural hospitals, leaving 18.  The impact means that patients’ travel further for specialist care…it also means they are in greater need of well-trained generalists, in particular family physicians, because that is who the patients are seeking out for care. </a:t>
            </a:r>
          </a:p>
          <a:p>
            <a:r>
              <a:rPr lang="en-US" dirty="0"/>
              <a:t>https://stacker.com/pennsylvania/see-how-many-rural-hospitals-pennsylvania-have-closed-2005 </a:t>
            </a:r>
          </a:p>
          <a:p>
            <a:r>
              <a:rPr lang="en-US" dirty="0"/>
              <a:t>https://familymedicine.uw.edu/rhrc/2021/09/11/geographic-access-to-health-care-for-rural-medicare-beneficiaries-an-update-and-national-look/</a:t>
            </a:r>
          </a:p>
          <a:p>
            <a:endParaRPr lang="en-US" dirty="0"/>
          </a:p>
          <a:p>
            <a:endParaRPr lang="en-US" dirty="0"/>
          </a:p>
          <a:p>
            <a:r>
              <a:rPr lang="en-US" dirty="0"/>
              <a:t>While PA’s dentist-to-population ratio is favorable, the actual picture is that the dentists, like physicians, skew heavily toward suburban and urban locations.  Furthermore, only 23% of PA’s general dentists accept Medicaid. https://paoralhealth.org/wp-content/uploads/2020/06/Pennsylvania-Oral-Health-Plan-2020-2030-Stakeholder-Draft.pdf </a:t>
            </a:r>
          </a:p>
          <a:p>
            <a:endParaRPr lang="en-US" dirty="0"/>
          </a:p>
          <a:p>
            <a:r>
              <a:rPr lang="en-US" dirty="0"/>
              <a:t>https://www.haponline.org/Flipbooks/Workforce/index.html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5</a:t>
            </a:fld>
            <a:endParaRPr lang="en-US"/>
          </a:p>
        </p:txBody>
      </p:sp>
    </p:spTree>
    <p:extLst>
      <p:ext uri="{BB962C8B-B14F-4D97-AF65-F5344CB8AC3E}">
        <p14:creationId xmlns:p14="http://schemas.microsoft.com/office/powerpoint/2010/main" val="196274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https://familymedicine.uw.edu/rhrc/wp-content/uploads/sites/4/2020/06/RHRC_DB167_Pennsylvania.pdf</a:t>
            </a:r>
          </a:p>
          <a:p>
            <a:endParaRPr lang="en-US" dirty="0"/>
          </a:p>
          <a:p>
            <a:r>
              <a:rPr lang="en-US" dirty="0"/>
              <a:t>The blue bars represent National and PA urban primary care clinicians.  PA has a higher proportion of urban primary care clinicians compared to national figures.</a:t>
            </a:r>
          </a:p>
          <a:p>
            <a:r>
              <a:rPr lang="en-US" dirty="0"/>
              <a:t>But the Green bars tell a different story:  The primary care workforce in rural PA is comprised almost entirely of family physicians, NPs, and PAs</a:t>
            </a:r>
          </a:p>
          <a:p>
            <a:endParaRPr lang="en-US" dirty="0"/>
          </a:p>
          <a:p>
            <a:r>
              <a:rPr lang="en-US" dirty="0"/>
              <a:t>The disparity between urban and rural remains significant. </a:t>
            </a:r>
          </a:p>
        </p:txBody>
      </p:sp>
      <p:sp>
        <p:nvSpPr>
          <p:cNvPr id="4" name="Slide Number Placeholder 3"/>
          <p:cNvSpPr>
            <a:spLocks noGrp="1"/>
          </p:cNvSpPr>
          <p:nvPr>
            <p:ph type="sldNum" sz="quarter" idx="5"/>
          </p:nvPr>
        </p:nvSpPr>
        <p:spPr/>
        <p:txBody>
          <a:bodyPr/>
          <a:lstStyle/>
          <a:p>
            <a:fld id="{0FBDFC70-55CE-4E57-BB36-A749B8755CE7}" type="slidenum">
              <a:rPr lang="en-US" smtClean="0"/>
              <a:t>6</a:t>
            </a:fld>
            <a:endParaRPr lang="en-US"/>
          </a:p>
        </p:txBody>
      </p:sp>
    </p:spTree>
    <p:extLst>
      <p:ext uri="{BB962C8B-B14F-4D97-AF65-F5344CB8AC3E}">
        <p14:creationId xmlns:p14="http://schemas.microsoft.com/office/powerpoint/2010/main" val="351159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https://familymedicine.uw.edu/rhrc/wp-content/uploads/sites/4/2020/06/RHRC_DB167_Pennsylvania.pdf</a:t>
            </a:r>
          </a:p>
          <a:p>
            <a:endParaRPr lang="en-US" dirty="0"/>
          </a:p>
          <a:p>
            <a:r>
              <a:rPr lang="en-US" dirty="0"/>
              <a:t>This compares Urban and Rural primary care clinicians in Pennsylvania.</a:t>
            </a:r>
          </a:p>
          <a:p>
            <a:r>
              <a:rPr lang="en-US" dirty="0"/>
              <a:t>Note the gap to bring PA Rural up to par with PA Urban equates to approximately 1,600 clinicians.  </a:t>
            </a:r>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7</a:t>
            </a:fld>
            <a:endParaRPr lang="en-US"/>
          </a:p>
        </p:txBody>
      </p:sp>
    </p:spTree>
    <p:extLst>
      <p:ext uri="{BB962C8B-B14F-4D97-AF65-F5344CB8AC3E}">
        <p14:creationId xmlns:p14="http://schemas.microsoft.com/office/powerpoint/2010/main" val="121499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is in the second lowest quintile for dentist-to-population ratios across U.S. states.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https://www.ada.org/-/media/project/ada-organization/ada/ada-org/files/resources/research/hpi/hpigraphic_0221_1.pdf?rev=1829a4f788c14974a1ac89ff1e288c0f&amp;hash=A27C6AD199EB6FCAB15DB069BAF0CC85</a:t>
            </a:r>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8</a:t>
            </a:fld>
            <a:endParaRPr lang="en-US"/>
          </a:p>
        </p:txBody>
      </p:sp>
    </p:spTree>
    <p:extLst>
      <p:ext uri="{BB962C8B-B14F-4D97-AF65-F5344CB8AC3E}">
        <p14:creationId xmlns:p14="http://schemas.microsoft.com/office/powerpoint/2010/main" val="218469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decline across-the-board over the past 10 years in the number of dentists per 100,000 population in PA.   The lowest ratio is again seen in rural areas…almost ½ the # of dentists per 100,000</a:t>
            </a:r>
          </a:p>
          <a:p>
            <a:endParaRPr lang="en-US" dirty="0"/>
          </a:p>
        </p:txBody>
      </p:sp>
      <p:sp>
        <p:nvSpPr>
          <p:cNvPr id="4" name="Slide Number Placeholder 3"/>
          <p:cNvSpPr>
            <a:spLocks noGrp="1"/>
          </p:cNvSpPr>
          <p:nvPr>
            <p:ph type="sldNum" sz="quarter" idx="5"/>
          </p:nvPr>
        </p:nvSpPr>
        <p:spPr/>
        <p:txBody>
          <a:bodyPr/>
          <a:lstStyle/>
          <a:p>
            <a:fld id="{0FBDFC70-55CE-4E57-BB36-A749B8755CE7}" type="slidenum">
              <a:rPr lang="en-US" smtClean="0"/>
              <a:t>9</a:t>
            </a:fld>
            <a:endParaRPr lang="en-US"/>
          </a:p>
        </p:txBody>
      </p:sp>
    </p:spTree>
    <p:extLst>
      <p:ext uri="{BB962C8B-B14F-4D97-AF65-F5344CB8AC3E}">
        <p14:creationId xmlns:p14="http://schemas.microsoft.com/office/powerpoint/2010/main" val="409680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workforce disparities between urban and rural mental health clinicians is even more dramatic.  </a:t>
            </a:r>
          </a:p>
        </p:txBody>
      </p:sp>
      <p:sp>
        <p:nvSpPr>
          <p:cNvPr id="4" name="Slide Number Placeholder 3"/>
          <p:cNvSpPr>
            <a:spLocks noGrp="1"/>
          </p:cNvSpPr>
          <p:nvPr>
            <p:ph type="sldNum" sz="quarter" idx="5"/>
          </p:nvPr>
        </p:nvSpPr>
        <p:spPr/>
        <p:txBody>
          <a:bodyPr/>
          <a:lstStyle/>
          <a:p>
            <a:fld id="{0FBDFC70-55CE-4E57-BB36-A749B8755CE7}" type="slidenum">
              <a:rPr lang="en-US" smtClean="0"/>
              <a:t>10</a:t>
            </a:fld>
            <a:endParaRPr lang="en-US"/>
          </a:p>
        </p:txBody>
      </p:sp>
    </p:spTree>
    <p:extLst>
      <p:ext uri="{BB962C8B-B14F-4D97-AF65-F5344CB8AC3E}">
        <p14:creationId xmlns:p14="http://schemas.microsoft.com/office/powerpoint/2010/main" val="226769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state in rural is projected to worsen over the next decade. </a:t>
            </a:r>
          </a:p>
        </p:txBody>
      </p:sp>
      <p:sp>
        <p:nvSpPr>
          <p:cNvPr id="4" name="Slide Number Placeholder 3"/>
          <p:cNvSpPr>
            <a:spLocks noGrp="1"/>
          </p:cNvSpPr>
          <p:nvPr>
            <p:ph type="sldNum" sz="quarter" idx="5"/>
          </p:nvPr>
        </p:nvSpPr>
        <p:spPr/>
        <p:txBody>
          <a:bodyPr/>
          <a:lstStyle/>
          <a:p>
            <a:fld id="{0FBDFC70-55CE-4E57-BB36-A749B8755CE7}" type="slidenum">
              <a:rPr lang="en-US" smtClean="0"/>
              <a:t>11</a:t>
            </a:fld>
            <a:endParaRPr lang="en-US"/>
          </a:p>
        </p:txBody>
      </p:sp>
    </p:spTree>
    <p:extLst>
      <p:ext uri="{BB962C8B-B14F-4D97-AF65-F5344CB8AC3E}">
        <p14:creationId xmlns:p14="http://schemas.microsoft.com/office/powerpoint/2010/main" val="132903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already mentioned that to bring the primary care workforce in rural PA up to par with urban we will need about 1,600 clinicians. </a:t>
            </a:r>
          </a:p>
          <a:p>
            <a:r>
              <a:rPr lang="en-US" dirty="0"/>
              <a:t>At the state level, just to maintain the current rate of healthcare utilization, PA will need an additional 1000 primary care physicians by 2030.  Medical school graduates are not keeping up with the pace of the need.  </a:t>
            </a:r>
          </a:p>
        </p:txBody>
      </p:sp>
      <p:sp>
        <p:nvSpPr>
          <p:cNvPr id="4" name="Slide Number Placeholder 3"/>
          <p:cNvSpPr>
            <a:spLocks noGrp="1"/>
          </p:cNvSpPr>
          <p:nvPr>
            <p:ph type="sldNum" sz="quarter" idx="5"/>
          </p:nvPr>
        </p:nvSpPr>
        <p:spPr/>
        <p:txBody>
          <a:bodyPr/>
          <a:lstStyle/>
          <a:p>
            <a:fld id="{0FBDFC70-55CE-4E57-BB36-A749B8755CE7}" type="slidenum">
              <a:rPr lang="en-US" smtClean="0"/>
              <a:t>12</a:t>
            </a:fld>
            <a:endParaRPr lang="en-US"/>
          </a:p>
        </p:txBody>
      </p:sp>
    </p:spTree>
    <p:extLst>
      <p:ext uri="{BB962C8B-B14F-4D97-AF65-F5344CB8AC3E}">
        <p14:creationId xmlns:p14="http://schemas.microsoft.com/office/powerpoint/2010/main" val="84722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7A87-AA24-BE43-98A4-F8A9E78DF5DB}"/>
              </a:ext>
            </a:extLst>
          </p:cNvPr>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22E22D4-16C9-934D-9D29-C96B8B7A2718}"/>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descr="Logo&#10;&#10;Description automatically generated">
            <a:extLst>
              <a:ext uri="{FF2B5EF4-FFF2-40B4-BE49-F238E27FC236}">
                <a16:creationId xmlns:a16="http://schemas.microsoft.com/office/drawing/2014/main" id="{BCD9B927-EE4E-4D4F-B699-8150180FB0A6}"/>
              </a:ext>
            </a:extLst>
          </p:cNvPr>
          <p:cNvPicPr>
            <a:picLocks noChangeAspect="1"/>
          </p:cNvPicPr>
          <p:nvPr userDrawn="1"/>
        </p:nvPicPr>
        <p:blipFill>
          <a:blip r:embed="rId2"/>
          <a:stretch>
            <a:fillRect/>
          </a:stretch>
        </p:blipFill>
        <p:spPr>
          <a:xfrm>
            <a:off x="640492" y="304618"/>
            <a:ext cx="3187195" cy="1451339"/>
          </a:xfrm>
          <a:prstGeom prst="rect">
            <a:avLst/>
          </a:prstGeom>
        </p:spPr>
      </p:pic>
      <p:pic>
        <p:nvPicPr>
          <p:cNvPr id="11" name="Picture 10">
            <a:extLst>
              <a:ext uri="{FF2B5EF4-FFF2-40B4-BE49-F238E27FC236}">
                <a16:creationId xmlns:a16="http://schemas.microsoft.com/office/drawing/2014/main" id="{94692452-E0BD-764B-9BB2-0CE239F75C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10875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8619-7B16-D24C-823E-2D7CC164E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E3E00-3510-3E40-A318-7388CC109435}"/>
              </a:ext>
            </a:extLst>
          </p:cNvPr>
          <p:cNvSpPr>
            <a:spLocks noGrp="1"/>
          </p:cNvSpPr>
          <p:nvPr>
            <p:ph idx="1"/>
          </p:nvPr>
        </p:nvSpPr>
        <p:spPr>
          <a:xfrm>
            <a:off x="838200" y="1825625"/>
            <a:ext cx="10515600" cy="422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extLst>
              <a:ext uri="{FF2B5EF4-FFF2-40B4-BE49-F238E27FC236}">
                <a16:creationId xmlns:a16="http://schemas.microsoft.com/office/drawing/2014/main" id="{00386F75-A2C0-7043-9BDC-9DBB79F35E0A}"/>
              </a:ext>
            </a:extLst>
          </p:cNvPr>
          <p:cNvPicPr>
            <a:picLocks noChangeAspect="1"/>
          </p:cNvPicPr>
          <p:nvPr userDrawn="1"/>
        </p:nvPicPr>
        <p:blipFill>
          <a:blip r:embed="rId2"/>
          <a:stretch>
            <a:fillRect/>
          </a:stretch>
        </p:blipFill>
        <p:spPr>
          <a:xfrm>
            <a:off x="10279188" y="199896"/>
            <a:ext cx="1651007" cy="988540"/>
          </a:xfrm>
          <a:prstGeom prst="rect">
            <a:avLst/>
          </a:prstGeom>
        </p:spPr>
      </p:pic>
      <p:sp>
        <p:nvSpPr>
          <p:cNvPr id="10" name="Footer Placeholder 4">
            <a:extLst>
              <a:ext uri="{FF2B5EF4-FFF2-40B4-BE49-F238E27FC236}">
                <a16:creationId xmlns:a16="http://schemas.microsoft.com/office/drawing/2014/main" id="{7BDF24BD-024D-1345-9A94-E7DA927D8292}"/>
              </a:ext>
            </a:extLst>
          </p:cNvPr>
          <p:cNvSpPr>
            <a:spLocks noGrp="1"/>
          </p:cNvSpPr>
          <p:nvPr>
            <p:ph type="ftr" sz="quarter" idx="11"/>
          </p:nvPr>
        </p:nvSpPr>
        <p:spPr>
          <a:xfrm>
            <a:off x="838200" y="6176964"/>
            <a:ext cx="10515600" cy="211479"/>
          </a:xfrm>
        </p:spPr>
        <p:txBody>
          <a:bodyPr/>
          <a:lstStyle/>
          <a:p>
            <a:endParaRPr lang="en-US" dirty="0"/>
          </a:p>
        </p:txBody>
      </p:sp>
      <p:pic>
        <p:nvPicPr>
          <p:cNvPr id="11" name="Picture 10">
            <a:extLst>
              <a:ext uri="{FF2B5EF4-FFF2-40B4-BE49-F238E27FC236}">
                <a16:creationId xmlns:a16="http://schemas.microsoft.com/office/drawing/2014/main" id="{5D6D4893-2F38-4C46-8F51-D8CB8705E0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203558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EC8B-9F4C-BB42-B03C-C66C560FF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4CEB63-9A0A-9D42-98C4-5EA50D3A1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29B709B-1C72-F24B-B4D4-996F3EB2B30A}"/>
              </a:ext>
            </a:extLst>
          </p:cNvPr>
          <p:cNvPicPr>
            <a:picLocks noChangeAspect="1"/>
          </p:cNvPicPr>
          <p:nvPr userDrawn="1"/>
        </p:nvPicPr>
        <p:blipFill>
          <a:blip r:embed="rId2"/>
          <a:stretch>
            <a:fillRect/>
          </a:stretch>
        </p:blipFill>
        <p:spPr>
          <a:xfrm>
            <a:off x="10279188" y="199896"/>
            <a:ext cx="1651007" cy="988540"/>
          </a:xfrm>
          <a:prstGeom prst="rect">
            <a:avLst/>
          </a:prstGeom>
        </p:spPr>
      </p:pic>
      <p:sp>
        <p:nvSpPr>
          <p:cNvPr id="10" name="Footer Placeholder 4">
            <a:extLst>
              <a:ext uri="{FF2B5EF4-FFF2-40B4-BE49-F238E27FC236}">
                <a16:creationId xmlns:a16="http://schemas.microsoft.com/office/drawing/2014/main" id="{3473A14F-67DB-E447-A0F4-8967E5C77842}"/>
              </a:ext>
            </a:extLst>
          </p:cNvPr>
          <p:cNvSpPr>
            <a:spLocks noGrp="1"/>
          </p:cNvSpPr>
          <p:nvPr>
            <p:ph type="ftr" sz="quarter" idx="11"/>
          </p:nvPr>
        </p:nvSpPr>
        <p:spPr>
          <a:xfrm>
            <a:off x="838200" y="6176964"/>
            <a:ext cx="10515600" cy="211479"/>
          </a:xfrm>
        </p:spPr>
        <p:txBody>
          <a:bodyPr/>
          <a:lstStyle/>
          <a:p>
            <a:endParaRPr lang="en-US" dirty="0"/>
          </a:p>
        </p:txBody>
      </p:sp>
      <p:pic>
        <p:nvPicPr>
          <p:cNvPr id="11" name="Picture 10">
            <a:extLst>
              <a:ext uri="{FF2B5EF4-FFF2-40B4-BE49-F238E27FC236}">
                <a16:creationId xmlns:a16="http://schemas.microsoft.com/office/drawing/2014/main" id="{75C6E98B-AF56-3D47-87B8-B1E444AE50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166727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0F8D-CF06-994C-9256-988A0E88B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C3444-5800-8D4E-A98B-CF84DC4B4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83CC0-16D3-9A4E-BF01-83E37C9F8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o&#10;&#10;Description automatically generated">
            <a:extLst>
              <a:ext uri="{FF2B5EF4-FFF2-40B4-BE49-F238E27FC236}">
                <a16:creationId xmlns:a16="http://schemas.microsoft.com/office/drawing/2014/main" id="{8E6CE592-EFF2-444F-A264-BAAB8A6C1B3D}"/>
              </a:ext>
            </a:extLst>
          </p:cNvPr>
          <p:cNvPicPr>
            <a:picLocks noChangeAspect="1"/>
          </p:cNvPicPr>
          <p:nvPr userDrawn="1"/>
        </p:nvPicPr>
        <p:blipFill>
          <a:blip r:embed="rId2"/>
          <a:stretch>
            <a:fillRect/>
          </a:stretch>
        </p:blipFill>
        <p:spPr>
          <a:xfrm>
            <a:off x="10279188" y="199896"/>
            <a:ext cx="1651007" cy="988540"/>
          </a:xfrm>
          <a:prstGeom prst="rect">
            <a:avLst/>
          </a:prstGeom>
        </p:spPr>
      </p:pic>
      <p:sp>
        <p:nvSpPr>
          <p:cNvPr id="11" name="Footer Placeholder 4">
            <a:extLst>
              <a:ext uri="{FF2B5EF4-FFF2-40B4-BE49-F238E27FC236}">
                <a16:creationId xmlns:a16="http://schemas.microsoft.com/office/drawing/2014/main" id="{42E597C3-F1B0-0B4D-A3EA-54B549F1F18E}"/>
              </a:ext>
            </a:extLst>
          </p:cNvPr>
          <p:cNvSpPr>
            <a:spLocks noGrp="1"/>
          </p:cNvSpPr>
          <p:nvPr>
            <p:ph type="ftr" sz="quarter" idx="11"/>
          </p:nvPr>
        </p:nvSpPr>
        <p:spPr>
          <a:xfrm>
            <a:off x="838200" y="6176964"/>
            <a:ext cx="10515600" cy="211479"/>
          </a:xfrm>
        </p:spPr>
        <p:txBody>
          <a:bodyPr/>
          <a:lstStyle/>
          <a:p>
            <a:endParaRPr lang="en-US" dirty="0"/>
          </a:p>
        </p:txBody>
      </p:sp>
      <p:pic>
        <p:nvPicPr>
          <p:cNvPr id="12" name="Picture 11">
            <a:extLst>
              <a:ext uri="{FF2B5EF4-FFF2-40B4-BE49-F238E27FC236}">
                <a16:creationId xmlns:a16="http://schemas.microsoft.com/office/drawing/2014/main" id="{D3333C45-48F9-5140-BD1E-57017F1EF2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130949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1B28-5CD5-6B40-8603-40D7D05FBA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7F47D6-50BC-C048-A429-194D38CFC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C1D56-AAB6-584A-B10B-C4131370DB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32491-3A98-404B-977C-874BBCD8F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01053-52B4-D94C-A99F-EACCD3EFB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10;&#10;Description automatically generated">
            <a:extLst>
              <a:ext uri="{FF2B5EF4-FFF2-40B4-BE49-F238E27FC236}">
                <a16:creationId xmlns:a16="http://schemas.microsoft.com/office/drawing/2014/main" id="{FFF9A0DB-E3E6-A34D-A3B3-31FBD557A573}"/>
              </a:ext>
            </a:extLst>
          </p:cNvPr>
          <p:cNvPicPr>
            <a:picLocks noChangeAspect="1"/>
          </p:cNvPicPr>
          <p:nvPr userDrawn="1"/>
        </p:nvPicPr>
        <p:blipFill>
          <a:blip r:embed="rId2"/>
          <a:stretch>
            <a:fillRect/>
          </a:stretch>
        </p:blipFill>
        <p:spPr>
          <a:xfrm>
            <a:off x="10279188" y="199896"/>
            <a:ext cx="1651007" cy="988540"/>
          </a:xfrm>
          <a:prstGeom prst="rect">
            <a:avLst/>
          </a:prstGeom>
        </p:spPr>
      </p:pic>
      <p:sp>
        <p:nvSpPr>
          <p:cNvPr id="13" name="Footer Placeholder 4">
            <a:extLst>
              <a:ext uri="{FF2B5EF4-FFF2-40B4-BE49-F238E27FC236}">
                <a16:creationId xmlns:a16="http://schemas.microsoft.com/office/drawing/2014/main" id="{5F9B04C3-D2E2-B841-861B-60ED69C49D3C}"/>
              </a:ext>
            </a:extLst>
          </p:cNvPr>
          <p:cNvSpPr>
            <a:spLocks noGrp="1"/>
          </p:cNvSpPr>
          <p:nvPr>
            <p:ph type="ftr" sz="quarter" idx="11"/>
          </p:nvPr>
        </p:nvSpPr>
        <p:spPr>
          <a:xfrm>
            <a:off x="838200" y="6176964"/>
            <a:ext cx="10515600" cy="211479"/>
          </a:xfrm>
        </p:spPr>
        <p:txBody>
          <a:bodyPr/>
          <a:lstStyle/>
          <a:p>
            <a:endParaRPr lang="en-US" dirty="0"/>
          </a:p>
        </p:txBody>
      </p:sp>
      <p:pic>
        <p:nvPicPr>
          <p:cNvPr id="14" name="Picture 13">
            <a:extLst>
              <a:ext uri="{FF2B5EF4-FFF2-40B4-BE49-F238E27FC236}">
                <a16:creationId xmlns:a16="http://schemas.microsoft.com/office/drawing/2014/main" id="{887155F3-77AB-8E4B-B6F4-BDC55355A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181784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0CAA-1ED7-2A47-B27F-B37526542C8E}"/>
              </a:ext>
            </a:extLst>
          </p:cNvPr>
          <p:cNvSpPr>
            <a:spLocks noGrp="1"/>
          </p:cNvSpPr>
          <p:nvPr>
            <p:ph type="title"/>
          </p:nvPr>
        </p:nvSpPr>
        <p:spPr/>
        <p:txBody>
          <a:bodyPr/>
          <a:lstStyle/>
          <a:p>
            <a:r>
              <a:rPr lang="en-US"/>
              <a:t>Click to edit Master title style</a:t>
            </a:r>
          </a:p>
        </p:txBody>
      </p:sp>
      <p:pic>
        <p:nvPicPr>
          <p:cNvPr id="7" name="Picture 6" descr="Logo&#10;&#10;Description automatically generated">
            <a:extLst>
              <a:ext uri="{FF2B5EF4-FFF2-40B4-BE49-F238E27FC236}">
                <a16:creationId xmlns:a16="http://schemas.microsoft.com/office/drawing/2014/main" id="{6285C94C-99D8-B846-AF3E-9A171B98B8A2}"/>
              </a:ext>
            </a:extLst>
          </p:cNvPr>
          <p:cNvPicPr>
            <a:picLocks noChangeAspect="1"/>
          </p:cNvPicPr>
          <p:nvPr userDrawn="1"/>
        </p:nvPicPr>
        <p:blipFill>
          <a:blip r:embed="rId2"/>
          <a:stretch>
            <a:fillRect/>
          </a:stretch>
        </p:blipFill>
        <p:spPr>
          <a:xfrm>
            <a:off x="10279188" y="199896"/>
            <a:ext cx="1651007" cy="988540"/>
          </a:xfrm>
          <a:prstGeom prst="rect">
            <a:avLst/>
          </a:prstGeom>
        </p:spPr>
      </p:pic>
      <p:sp>
        <p:nvSpPr>
          <p:cNvPr id="9" name="Footer Placeholder 4">
            <a:extLst>
              <a:ext uri="{FF2B5EF4-FFF2-40B4-BE49-F238E27FC236}">
                <a16:creationId xmlns:a16="http://schemas.microsoft.com/office/drawing/2014/main" id="{D5D79BB3-7CED-A64F-9BCC-732638231045}"/>
              </a:ext>
            </a:extLst>
          </p:cNvPr>
          <p:cNvSpPr>
            <a:spLocks noGrp="1"/>
          </p:cNvSpPr>
          <p:nvPr>
            <p:ph type="ftr" sz="quarter" idx="11"/>
          </p:nvPr>
        </p:nvSpPr>
        <p:spPr>
          <a:xfrm>
            <a:off x="838200" y="6176964"/>
            <a:ext cx="10515600" cy="211479"/>
          </a:xfrm>
        </p:spPr>
        <p:txBody>
          <a:bodyPr/>
          <a:lstStyle/>
          <a:p>
            <a:endParaRPr lang="en-US" dirty="0"/>
          </a:p>
        </p:txBody>
      </p:sp>
      <p:pic>
        <p:nvPicPr>
          <p:cNvPr id="10" name="Picture 9">
            <a:extLst>
              <a:ext uri="{FF2B5EF4-FFF2-40B4-BE49-F238E27FC236}">
                <a16:creationId xmlns:a16="http://schemas.microsoft.com/office/drawing/2014/main" id="{43382665-73E7-8B45-AD58-F104D2D3A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391063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24C756-694C-204C-9CFD-2C54840F61CD}"/>
              </a:ext>
            </a:extLst>
          </p:cNvPr>
          <p:cNvSpPr>
            <a:spLocks noGrp="1"/>
          </p:cNvSpPr>
          <p:nvPr>
            <p:ph type="ftr" sz="quarter" idx="11"/>
          </p:nvPr>
        </p:nvSpPr>
        <p:spPr>
          <a:xfrm>
            <a:off x="838200" y="6176964"/>
            <a:ext cx="10515600" cy="211479"/>
          </a:xfrm>
        </p:spPr>
        <p:txBody>
          <a:bodyPr/>
          <a:lstStyle/>
          <a:p>
            <a:endParaRPr lang="en-US" dirty="0"/>
          </a:p>
        </p:txBody>
      </p:sp>
      <p:pic>
        <p:nvPicPr>
          <p:cNvPr id="6" name="Picture 5" descr="Logo&#10;&#10;Description automatically generated">
            <a:extLst>
              <a:ext uri="{FF2B5EF4-FFF2-40B4-BE49-F238E27FC236}">
                <a16:creationId xmlns:a16="http://schemas.microsoft.com/office/drawing/2014/main" id="{4040F75C-4179-E346-BDD8-70C70A0C0657}"/>
              </a:ext>
            </a:extLst>
          </p:cNvPr>
          <p:cNvPicPr>
            <a:picLocks noChangeAspect="1"/>
          </p:cNvPicPr>
          <p:nvPr userDrawn="1"/>
        </p:nvPicPr>
        <p:blipFill>
          <a:blip r:embed="rId2"/>
          <a:stretch>
            <a:fillRect/>
          </a:stretch>
        </p:blipFill>
        <p:spPr>
          <a:xfrm>
            <a:off x="10279188" y="199896"/>
            <a:ext cx="1651007" cy="988540"/>
          </a:xfrm>
          <a:prstGeom prst="rect">
            <a:avLst/>
          </a:prstGeom>
        </p:spPr>
      </p:pic>
      <p:pic>
        <p:nvPicPr>
          <p:cNvPr id="7" name="Picture 6">
            <a:extLst>
              <a:ext uri="{FF2B5EF4-FFF2-40B4-BE49-F238E27FC236}">
                <a16:creationId xmlns:a16="http://schemas.microsoft.com/office/drawing/2014/main" id="{24CC4D27-7E33-0649-8705-B3D2077611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398590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8614-83B2-5345-B585-903FB102B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737E87-7DE2-6945-83CE-1E65DF53A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9FF741-3641-8145-B231-21CA7E832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E4BE6021-4BE4-C84F-87DD-BAA7760727D8}"/>
              </a:ext>
            </a:extLst>
          </p:cNvPr>
          <p:cNvSpPr>
            <a:spLocks noGrp="1"/>
          </p:cNvSpPr>
          <p:nvPr>
            <p:ph type="ftr" sz="quarter" idx="11"/>
          </p:nvPr>
        </p:nvSpPr>
        <p:spPr>
          <a:xfrm>
            <a:off x="838200" y="6176964"/>
            <a:ext cx="10515600" cy="211479"/>
          </a:xfrm>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3D379285-EAD5-FD42-8892-45246AB6E210}"/>
              </a:ext>
            </a:extLst>
          </p:cNvPr>
          <p:cNvPicPr>
            <a:picLocks noChangeAspect="1"/>
          </p:cNvPicPr>
          <p:nvPr userDrawn="1"/>
        </p:nvPicPr>
        <p:blipFill>
          <a:blip r:embed="rId2"/>
          <a:stretch>
            <a:fillRect/>
          </a:stretch>
        </p:blipFill>
        <p:spPr>
          <a:xfrm>
            <a:off x="10279188" y="199896"/>
            <a:ext cx="1651007" cy="988540"/>
          </a:xfrm>
          <a:prstGeom prst="rect">
            <a:avLst/>
          </a:prstGeom>
        </p:spPr>
      </p:pic>
      <p:pic>
        <p:nvPicPr>
          <p:cNvPr id="10" name="Picture 9">
            <a:extLst>
              <a:ext uri="{FF2B5EF4-FFF2-40B4-BE49-F238E27FC236}">
                <a16:creationId xmlns:a16="http://schemas.microsoft.com/office/drawing/2014/main" id="{D5423485-5D0A-0949-AA92-130B711F63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3161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D6A7-80CC-5145-A18A-7807FAC31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C8599-14AB-1C4E-AEF7-9E03EF83F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24E6847-54EA-5A4B-898A-EC3FA203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545DB1F6-34B4-F844-8409-F2AEE7A49459}"/>
              </a:ext>
            </a:extLst>
          </p:cNvPr>
          <p:cNvSpPr>
            <a:spLocks noGrp="1"/>
          </p:cNvSpPr>
          <p:nvPr>
            <p:ph type="ftr" sz="quarter" idx="11"/>
          </p:nvPr>
        </p:nvSpPr>
        <p:spPr>
          <a:xfrm>
            <a:off x="838200" y="6176964"/>
            <a:ext cx="10515600" cy="211479"/>
          </a:xfrm>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EFB2E8C9-9C88-D04C-BE5E-45A849F3AB6A}"/>
              </a:ext>
            </a:extLst>
          </p:cNvPr>
          <p:cNvPicPr>
            <a:picLocks noChangeAspect="1"/>
          </p:cNvPicPr>
          <p:nvPr userDrawn="1"/>
        </p:nvPicPr>
        <p:blipFill>
          <a:blip r:embed="rId2"/>
          <a:stretch>
            <a:fillRect/>
          </a:stretch>
        </p:blipFill>
        <p:spPr>
          <a:xfrm>
            <a:off x="10279188" y="199896"/>
            <a:ext cx="1651007" cy="988540"/>
          </a:xfrm>
          <a:prstGeom prst="rect">
            <a:avLst/>
          </a:prstGeom>
        </p:spPr>
      </p:pic>
      <p:pic>
        <p:nvPicPr>
          <p:cNvPr id="10" name="Picture 9">
            <a:extLst>
              <a:ext uri="{FF2B5EF4-FFF2-40B4-BE49-F238E27FC236}">
                <a16:creationId xmlns:a16="http://schemas.microsoft.com/office/drawing/2014/main" id="{E05C8828-8286-414C-BCEA-6CC4C150D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492" y="6477635"/>
            <a:ext cx="10911015" cy="380365"/>
          </a:xfrm>
          <a:prstGeom prst="rect">
            <a:avLst/>
          </a:prstGeom>
        </p:spPr>
      </p:pic>
    </p:spTree>
    <p:extLst>
      <p:ext uri="{BB962C8B-B14F-4D97-AF65-F5344CB8AC3E}">
        <p14:creationId xmlns:p14="http://schemas.microsoft.com/office/powerpoint/2010/main" val="25614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4C3A3-50DD-0645-ACCE-2037B6E35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A7F40C-1179-FE40-B344-4890322CF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6A8538-1B3C-4642-8BCB-F0A85E2B4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110AC-4763-A345-9343-F69FD2437E9E}" type="datetimeFigureOut">
              <a:rPr lang="en-US" smtClean="0"/>
              <a:t>4/13/2022</a:t>
            </a:fld>
            <a:endParaRPr lang="en-US"/>
          </a:p>
        </p:txBody>
      </p:sp>
      <p:sp>
        <p:nvSpPr>
          <p:cNvPr id="5" name="Footer Placeholder 4">
            <a:extLst>
              <a:ext uri="{FF2B5EF4-FFF2-40B4-BE49-F238E27FC236}">
                <a16:creationId xmlns:a16="http://schemas.microsoft.com/office/drawing/2014/main" id="{37EA70D5-6B8F-3146-B2AE-C7EC477D9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99E67-1EFE-F348-A405-6CB4D15F3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1B8E6-9140-6D48-AA3B-54E6740EC85B}" type="slidenum">
              <a:rPr lang="en-US" smtClean="0"/>
              <a:t>‹#›</a:t>
            </a:fld>
            <a:endParaRPr lang="en-US"/>
          </a:p>
        </p:txBody>
      </p:sp>
    </p:spTree>
    <p:extLst>
      <p:ext uri="{BB962C8B-B14F-4D97-AF65-F5344CB8AC3E}">
        <p14:creationId xmlns:p14="http://schemas.microsoft.com/office/powerpoint/2010/main" val="1154121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nfredrick@pennstatehealth.ps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9F09-EF1B-3747-919A-48B1AD5019C6}"/>
              </a:ext>
            </a:extLst>
          </p:cNvPr>
          <p:cNvSpPr>
            <a:spLocks noGrp="1"/>
          </p:cNvSpPr>
          <p:nvPr>
            <p:ph type="ctrTitle"/>
          </p:nvPr>
        </p:nvSpPr>
        <p:spPr>
          <a:xfrm>
            <a:off x="902368" y="1567533"/>
            <a:ext cx="10515600" cy="2387600"/>
          </a:xfrm>
        </p:spPr>
        <p:txBody>
          <a:bodyPr>
            <a:normAutofit/>
          </a:bodyPr>
          <a:lstStyle/>
          <a:p>
            <a:r>
              <a:rPr lang="en-US" b="1" dirty="0"/>
              <a:t>Workforce Challenges in Rural Pennsylvania Health Care</a:t>
            </a:r>
          </a:p>
        </p:txBody>
      </p:sp>
      <p:sp>
        <p:nvSpPr>
          <p:cNvPr id="3" name="Subtitle 2">
            <a:extLst>
              <a:ext uri="{FF2B5EF4-FFF2-40B4-BE49-F238E27FC236}">
                <a16:creationId xmlns:a16="http://schemas.microsoft.com/office/drawing/2014/main" id="{E46D255F-0DB0-2546-861C-C792F1901CFC}"/>
              </a:ext>
            </a:extLst>
          </p:cNvPr>
          <p:cNvSpPr>
            <a:spLocks noGrp="1"/>
          </p:cNvSpPr>
          <p:nvPr>
            <p:ph type="subTitle" idx="1"/>
          </p:nvPr>
        </p:nvSpPr>
        <p:spPr>
          <a:xfrm>
            <a:off x="1524000" y="4107368"/>
            <a:ext cx="9144000" cy="1655762"/>
          </a:xfrm>
        </p:spPr>
        <p:txBody>
          <a:bodyPr>
            <a:noAutofit/>
          </a:bodyPr>
          <a:lstStyle/>
          <a:p>
            <a:r>
              <a:rPr lang="en-US" dirty="0"/>
              <a:t>N. Benjamin Fredrick, MD</a:t>
            </a:r>
          </a:p>
          <a:p>
            <a:r>
              <a:rPr lang="en-US" dirty="0"/>
              <a:t>Program Director, Pennsylvania Area Health Education Center</a:t>
            </a:r>
          </a:p>
          <a:p>
            <a:r>
              <a:rPr lang="en-US" dirty="0"/>
              <a:t>2022 Rural Pennsylvania Legislative Briefing</a:t>
            </a:r>
          </a:p>
          <a:p>
            <a:r>
              <a:rPr lang="en-US" dirty="0"/>
              <a:t>April 13, 2022</a:t>
            </a:r>
          </a:p>
        </p:txBody>
      </p:sp>
    </p:spTree>
    <p:extLst>
      <p:ext uri="{BB962C8B-B14F-4D97-AF65-F5344CB8AC3E}">
        <p14:creationId xmlns:p14="http://schemas.microsoft.com/office/powerpoint/2010/main" val="100959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AE86408-60C6-4D04-B228-1843308EF143}"/>
              </a:ext>
            </a:extLst>
          </p:cNvPr>
          <p:cNvGraphicFramePr>
            <a:graphicFrameLocks/>
          </p:cNvGraphicFramePr>
          <p:nvPr>
            <p:extLst>
              <p:ext uri="{D42A27DB-BD31-4B8C-83A1-F6EECF244321}">
                <p14:modId xmlns:p14="http://schemas.microsoft.com/office/powerpoint/2010/main" val="2992717202"/>
              </p:ext>
            </p:extLst>
          </p:nvPr>
        </p:nvGraphicFramePr>
        <p:xfrm>
          <a:off x="1108038" y="804229"/>
          <a:ext cx="8885816" cy="571282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DA5FE3BA-D0CA-4763-B206-A91384FA4156}"/>
              </a:ext>
            </a:extLst>
          </p:cNvPr>
          <p:cNvPicPr>
            <a:picLocks noChangeAspect="1"/>
          </p:cNvPicPr>
          <p:nvPr/>
        </p:nvPicPr>
        <p:blipFill>
          <a:blip r:embed="rId4"/>
          <a:stretch>
            <a:fillRect/>
          </a:stretch>
        </p:blipFill>
        <p:spPr>
          <a:xfrm>
            <a:off x="9875347" y="6260950"/>
            <a:ext cx="2316653" cy="597049"/>
          </a:xfrm>
          <a:prstGeom prst="rect">
            <a:avLst/>
          </a:prstGeom>
        </p:spPr>
      </p:pic>
    </p:spTree>
    <p:extLst>
      <p:ext uri="{BB962C8B-B14F-4D97-AF65-F5344CB8AC3E}">
        <p14:creationId xmlns:p14="http://schemas.microsoft.com/office/powerpoint/2010/main" val="260740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47DBB-66B5-4173-9827-0A8C812D1047}"/>
              </a:ext>
            </a:extLst>
          </p:cNvPr>
          <p:cNvSpPr>
            <a:spLocks noGrp="1"/>
          </p:cNvSpPr>
          <p:nvPr>
            <p:ph type="title"/>
          </p:nvPr>
        </p:nvSpPr>
        <p:spPr/>
        <p:txBody>
          <a:bodyPr/>
          <a:lstStyle/>
          <a:p>
            <a:r>
              <a:rPr lang="en-US" b="1" dirty="0"/>
              <a:t>Projected Health Care Workforce Shortages</a:t>
            </a:r>
          </a:p>
        </p:txBody>
      </p:sp>
    </p:spTree>
    <p:extLst>
      <p:ext uri="{BB962C8B-B14F-4D97-AF65-F5344CB8AC3E}">
        <p14:creationId xmlns:p14="http://schemas.microsoft.com/office/powerpoint/2010/main" val="279029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8023-BC80-4485-82A1-ABCC5A50824B}"/>
              </a:ext>
            </a:extLst>
          </p:cNvPr>
          <p:cNvSpPr>
            <a:spLocks noGrp="1"/>
          </p:cNvSpPr>
          <p:nvPr>
            <p:ph type="title"/>
          </p:nvPr>
        </p:nvSpPr>
        <p:spPr/>
        <p:txBody>
          <a:bodyPr/>
          <a:lstStyle/>
          <a:p>
            <a:r>
              <a:rPr lang="en-US" b="1" dirty="0"/>
              <a:t>To Maintain the Current Rates of Primary </a:t>
            </a:r>
            <a:br>
              <a:rPr lang="en-US" b="1" dirty="0"/>
            </a:br>
            <a:r>
              <a:rPr lang="en-US" b="1" dirty="0"/>
              <a:t>Care Physicians to Population…</a:t>
            </a:r>
          </a:p>
        </p:txBody>
      </p:sp>
      <p:pic>
        <p:nvPicPr>
          <p:cNvPr id="4" name="Picture 3">
            <a:extLst>
              <a:ext uri="{FF2B5EF4-FFF2-40B4-BE49-F238E27FC236}">
                <a16:creationId xmlns:a16="http://schemas.microsoft.com/office/drawing/2014/main" id="{395C663C-5576-4933-A7D6-877282578E71}"/>
              </a:ext>
            </a:extLst>
          </p:cNvPr>
          <p:cNvPicPr>
            <a:picLocks noChangeAspect="1"/>
          </p:cNvPicPr>
          <p:nvPr/>
        </p:nvPicPr>
        <p:blipFill rotWithShape="1">
          <a:blip r:embed="rId3"/>
          <a:srcRect l="33128" t="34880" r="18312" b="14604"/>
          <a:stretch/>
        </p:blipFill>
        <p:spPr>
          <a:xfrm>
            <a:off x="2185340" y="1690688"/>
            <a:ext cx="7879328" cy="4439756"/>
          </a:xfrm>
          <a:prstGeom prst="rect">
            <a:avLst/>
          </a:prstGeom>
        </p:spPr>
      </p:pic>
      <p:sp>
        <p:nvSpPr>
          <p:cNvPr id="5" name="TextBox 4">
            <a:extLst>
              <a:ext uri="{FF2B5EF4-FFF2-40B4-BE49-F238E27FC236}">
                <a16:creationId xmlns:a16="http://schemas.microsoft.com/office/drawing/2014/main" id="{DA5ABA2A-E379-4AFB-A174-2BA1DE44F874}"/>
              </a:ext>
            </a:extLst>
          </p:cNvPr>
          <p:cNvSpPr txBox="1"/>
          <p:nvPr/>
        </p:nvSpPr>
        <p:spPr>
          <a:xfrm>
            <a:off x="300789" y="6109072"/>
            <a:ext cx="11648430" cy="369332"/>
          </a:xfrm>
          <a:prstGeom prst="rect">
            <a:avLst/>
          </a:prstGeom>
          <a:noFill/>
        </p:spPr>
        <p:txBody>
          <a:bodyPr wrap="square" rtlCol="0">
            <a:spAutoFit/>
          </a:bodyPr>
          <a:lstStyle/>
          <a:p>
            <a:pPr algn="ctr"/>
            <a:r>
              <a:rPr lang="en-US" dirty="0"/>
              <a:t>Source: Robert Graham Center, Primary Care Physician Workforce Projections 2010-2030</a:t>
            </a:r>
          </a:p>
        </p:txBody>
      </p:sp>
      <p:sp>
        <p:nvSpPr>
          <p:cNvPr id="6" name="TextBox 5">
            <a:extLst>
              <a:ext uri="{FF2B5EF4-FFF2-40B4-BE49-F238E27FC236}">
                <a16:creationId xmlns:a16="http://schemas.microsoft.com/office/drawing/2014/main" id="{95E9D132-1644-4C3B-954E-F7624011316B}"/>
              </a:ext>
            </a:extLst>
          </p:cNvPr>
          <p:cNvSpPr txBox="1"/>
          <p:nvPr/>
        </p:nvSpPr>
        <p:spPr>
          <a:xfrm>
            <a:off x="9808745" y="4320976"/>
            <a:ext cx="1352550" cy="646331"/>
          </a:xfrm>
          <a:prstGeom prst="rect">
            <a:avLst/>
          </a:prstGeom>
          <a:noFill/>
        </p:spPr>
        <p:txBody>
          <a:bodyPr wrap="square" rtlCol="0">
            <a:spAutoFit/>
          </a:bodyPr>
          <a:lstStyle/>
          <a:p>
            <a:r>
              <a:rPr lang="en-US" dirty="0"/>
              <a:t>Baby Boomers</a:t>
            </a:r>
          </a:p>
        </p:txBody>
      </p:sp>
    </p:spTree>
    <p:extLst>
      <p:ext uri="{BB962C8B-B14F-4D97-AF65-F5344CB8AC3E}">
        <p14:creationId xmlns:p14="http://schemas.microsoft.com/office/powerpoint/2010/main" val="165432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764"/>
            <a:ext cx="10515600" cy="1325563"/>
          </a:xfrm>
        </p:spPr>
        <p:txBody>
          <a:bodyPr>
            <a:normAutofit/>
          </a:bodyPr>
          <a:lstStyle/>
          <a:p>
            <a:r>
              <a:rPr lang="en-US" b="1" dirty="0"/>
              <a:t>An Aging Physician Population</a:t>
            </a:r>
            <a:br>
              <a:rPr lang="en-US" b="1" dirty="0"/>
            </a:br>
            <a:endParaRPr lang="en-US" b="1" dirty="0"/>
          </a:p>
        </p:txBody>
      </p:sp>
      <p:grpSp>
        <p:nvGrpSpPr>
          <p:cNvPr id="3" name="Group 2">
            <a:extLst>
              <a:ext uri="{FF2B5EF4-FFF2-40B4-BE49-F238E27FC236}">
                <a16:creationId xmlns:a16="http://schemas.microsoft.com/office/drawing/2014/main" id="{A36AB61F-BA4E-46C8-88A0-8F3C8644B318}"/>
              </a:ext>
            </a:extLst>
          </p:cNvPr>
          <p:cNvGrpSpPr/>
          <p:nvPr/>
        </p:nvGrpSpPr>
        <p:grpSpPr>
          <a:xfrm>
            <a:off x="551639" y="1124594"/>
            <a:ext cx="10871289" cy="4130447"/>
            <a:chOff x="94385" y="1518554"/>
            <a:chExt cx="6471898" cy="3255738"/>
          </a:xfrm>
        </p:grpSpPr>
        <p:graphicFrame>
          <p:nvGraphicFramePr>
            <p:cNvPr id="8" name="Chart 7"/>
            <p:cNvGraphicFramePr/>
            <p:nvPr>
              <p:extLst>
                <p:ext uri="{D42A27DB-BD31-4B8C-83A1-F6EECF244321}">
                  <p14:modId xmlns:p14="http://schemas.microsoft.com/office/powerpoint/2010/main" val="2490658276"/>
                </p:ext>
              </p:extLst>
            </p:nvPr>
          </p:nvGraphicFramePr>
          <p:xfrm>
            <a:off x="771085" y="2044013"/>
            <a:ext cx="2549624" cy="2466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208170908"/>
                </p:ext>
              </p:extLst>
            </p:nvPr>
          </p:nvGraphicFramePr>
          <p:xfrm>
            <a:off x="3320709" y="2052697"/>
            <a:ext cx="2439603" cy="246629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94385" y="4470527"/>
              <a:ext cx="6471898" cy="303765"/>
            </a:xfrm>
            <a:prstGeom prst="rect">
              <a:avLst/>
            </a:prstGeom>
          </p:spPr>
          <p:txBody>
            <a:bodyPr wrap="square">
              <a:spAutoFit/>
            </a:bodyPr>
            <a:lstStyle/>
            <a:p>
              <a:pPr algn="ctr"/>
              <a:r>
                <a:rPr lang="en-US" sz="1400" dirty="0"/>
                <a:t>2021 State Physician Workforce Data Reports, Association of American Medical Colleges</a:t>
              </a:r>
            </a:p>
          </p:txBody>
        </p:sp>
        <p:sp>
          <p:nvSpPr>
            <p:cNvPr id="17" name="TextBox 16"/>
            <p:cNvSpPr txBox="1"/>
            <p:nvPr/>
          </p:nvSpPr>
          <p:spPr>
            <a:xfrm>
              <a:off x="2630025" y="2712531"/>
              <a:ext cx="789262" cy="250247"/>
            </a:xfrm>
            <a:prstGeom prst="rect">
              <a:avLst/>
            </a:prstGeom>
            <a:noFill/>
          </p:spPr>
          <p:txBody>
            <a:bodyPr wrap="square" rtlCol="0">
              <a:spAutoFit/>
            </a:bodyPr>
            <a:lstStyle/>
            <a:p>
              <a:r>
                <a:rPr lang="en-US" sz="1600" b="1" dirty="0"/>
                <a:t>34</a:t>
              </a:r>
              <a:r>
                <a:rPr lang="en-US" sz="1600" dirty="0"/>
                <a:t>%</a:t>
              </a:r>
            </a:p>
          </p:txBody>
        </p:sp>
        <p:sp>
          <p:nvSpPr>
            <p:cNvPr id="18" name="TextBox 17"/>
            <p:cNvSpPr txBox="1"/>
            <p:nvPr/>
          </p:nvSpPr>
          <p:spPr>
            <a:xfrm>
              <a:off x="5167950" y="2712531"/>
              <a:ext cx="789262" cy="250247"/>
            </a:xfrm>
            <a:prstGeom prst="rect">
              <a:avLst/>
            </a:prstGeom>
            <a:noFill/>
          </p:spPr>
          <p:txBody>
            <a:bodyPr wrap="square" rtlCol="0">
              <a:spAutoFit/>
            </a:bodyPr>
            <a:lstStyle/>
            <a:p>
              <a:r>
                <a:rPr lang="en-US" sz="1600" b="1" dirty="0"/>
                <a:t>39%</a:t>
              </a:r>
            </a:p>
          </p:txBody>
        </p:sp>
        <p:sp>
          <p:nvSpPr>
            <p:cNvPr id="19" name="TextBox 18"/>
            <p:cNvSpPr txBox="1"/>
            <p:nvPr/>
          </p:nvSpPr>
          <p:spPr>
            <a:xfrm>
              <a:off x="94386" y="1518554"/>
              <a:ext cx="2747566" cy="557977"/>
            </a:xfrm>
            <a:prstGeom prst="rect">
              <a:avLst/>
            </a:prstGeom>
            <a:noFill/>
          </p:spPr>
          <p:txBody>
            <a:bodyPr wrap="square" rtlCol="0">
              <a:spAutoFit/>
            </a:bodyPr>
            <a:lstStyle/>
            <a:p>
              <a:r>
                <a:rPr lang="en-US" sz="2000" b="1" i="1" dirty="0"/>
                <a:t>In 2014, 30% of PA physicians were &gt; 60, and in 2021…</a:t>
              </a:r>
            </a:p>
          </p:txBody>
        </p:sp>
        <p:sp>
          <p:nvSpPr>
            <p:cNvPr id="20" name="TextBox 19"/>
            <p:cNvSpPr txBox="1"/>
            <p:nvPr/>
          </p:nvSpPr>
          <p:spPr>
            <a:xfrm>
              <a:off x="3518651" y="1533222"/>
              <a:ext cx="2304794" cy="557977"/>
            </a:xfrm>
            <a:prstGeom prst="rect">
              <a:avLst/>
            </a:prstGeom>
            <a:noFill/>
          </p:spPr>
          <p:txBody>
            <a:bodyPr wrap="square" rtlCol="0">
              <a:spAutoFit/>
            </a:bodyPr>
            <a:lstStyle/>
            <a:p>
              <a:r>
                <a:rPr lang="en-US" sz="2000" b="1" i="1" dirty="0"/>
                <a:t>In 2014, 31% of PA FPs were &gt; 60, and in 2021…</a:t>
              </a:r>
            </a:p>
          </p:txBody>
        </p:sp>
      </p:grpSp>
      <p:sp>
        <p:nvSpPr>
          <p:cNvPr id="4" name="Rectangle 3">
            <a:extLst>
              <a:ext uri="{FF2B5EF4-FFF2-40B4-BE49-F238E27FC236}">
                <a16:creationId xmlns:a16="http://schemas.microsoft.com/office/drawing/2014/main" id="{0F9840EC-1C74-4E5B-8A6E-DB145565A333}"/>
              </a:ext>
            </a:extLst>
          </p:cNvPr>
          <p:cNvSpPr/>
          <p:nvPr/>
        </p:nvSpPr>
        <p:spPr>
          <a:xfrm>
            <a:off x="551638" y="5291303"/>
            <a:ext cx="11313527" cy="1015663"/>
          </a:xfrm>
          <a:prstGeom prst="rect">
            <a:avLst/>
          </a:prstGeom>
        </p:spPr>
        <p:txBody>
          <a:bodyPr wrap="square">
            <a:spAutoFit/>
          </a:bodyPr>
          <a:lstStyle/>
          <a:p>
            <a:r>
              <a:rPr lang="en-US" sz="2400" b="1" dirty="0"/>
              <a:t>In 2015, more rural (30%) than urban (26%) physicians anticipated leaving direct patient care in Pennsylvania in less than six years.</a:t>
            </a:r>
            <a:r>
              <a:rPr lang="en-US" sz="2400" b="1" baseline="30000" dirty="0"/>
              <a:t>1</a:t>
            </a:r>
            <a:r>
              <a:rPr lang="en-US" sz="2400" b="1" dirty="0"/>
              <a:t> COVID-19 may have exacerbated this.</a:t>
            </a:r>
          </a:p>
          <a:p>
            <a:r>
              <a:rPr lang="en-US" sz="1200" b="1" baseline="30000" dirty="0"/>
              <a:t>1</a:t>
            </a:r>
            <a:r>
              <a:rPr lang="en-US" sz="1200" b="1" dirty="0"/>
              <a:t>Joint State Government Commission, 2015</a:t>
            </a:r>
            <a:endParaRPr lang="en-US" sz="1200" dirty="0"/>
          </a:p>
        </p:txBody>
      </p:sp>
      <p:sp>
        <p:nvSpPr>
          <p:cNvPr id="5" name="Rectangle 4">
            <a:extLst>
              <a:ext uri="{FF2B5EF4-FFF2-40B4-BE49-F238E27FC236}">
                <a16:creationId xmlns:a16="http://schemas.microsoft.com/office/drawing/2014/main" id="{F9E99CFB-99BD-4F24-BC6C-61AC3644872B}"/>
              </a:ext>
            </a:extLst>
          </p:cNvPr>
          <p:cNvSpPr/>
          <p:nvPr/>
        </p:nvSpPr>
        <p:spPr>
          <a:xfrm>
            <a:off x="490957" y="5255041"/>
            <a:ext cx="11374209" cy="11347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79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Nurses Are Aging Too: </a:t>
            </a:r>
            <a:br>
              <a:rPr lang="en-US" b="1" dirty="0"/>
            </a:br>
            <a:r>
              <a:rPr lang="en-US" b="1" dirty="0"/>
              <a:t>One in Five to Retire in Next 5 Years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2374348"/>
              </p:ext>
            </p:extLst>
          </p:nvPr>
        </p:nvGraphicFramePr>
        <p:xfrm>
          <a:off x="-5726622" y="1961678"/>
          <a:ext cx="5420360" cy="4229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877260796"/>
              </p:ext>
            </p:extLst>
          </p:nvPr>
        </p:nvGraphicFramePr>
        <p:xfrm>
          <a:off x="4135120" y="5621867"/>
          <a:ext cx="2540000" cy="2186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3688579312"/>
              </p:ext>
            </p:extLst>
          </p:nvPr>
        </p:nvGraphicFramePr>
        <p:xfrm>
          <a:off x="566094" y="1909723"/>
          <a:ext cx="3121485" cy="2482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extLst>
              <p:ext uri="{D42A27DB-BD31-4B8C-83A1-F6EECF244321}">
                <p14:modId xmlns:p14="http://schemas.microsoft.com/office/powerpoint/2010/main" val="2376018447"/>
              </p:ext>
            </p:extLst>
          </p:nvPr>
        </p:nvGraphicFramePr>
        <p:xfrm>
          <a:off x="4615939" y="2570251"/>
          <a:ext cx="3121485" cy="25412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extLst>
              <p:ext uri="{D42A27DB-BD31-4B8C-83A1-F6EECF244321}">
                <p14:modId xmlns:p14="http://schemas.microsoft.com/office/powerpoint/2010/main" val="1656887104"/>
              </p:ext>
            </p:extLst>
          </p:nvPr>
        </p:nvGraphicFramePr>
        <p:xfrm>
          <a:off x="8452669" y="3531336"/>
          <a:ext cx="2921180" cy="2397832"/>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p:cNvSpPr txBox="1"/>
          <p:nvPr/>
        </p:nvSpPr>
        <p:spPr>
          <a:xfrm>
            <a:off x="2192401" y="2231882"/>
            <a:ext cx="709790" cy="338554"/>
          </a:xfrm>
          <a:prstGeom prst="rect">
            <a:avLst/>
          </a:prstGeom>
          <a:noFill/>
        </p:spPr>
        <p:txBody>
          <a:bodyPr wrap="square" rtlCol="0">
            <a:spAutoFit/>
          </a:bodyPr>
          <a:lstStyle/>
          <a:p>
            <a:r>
              <a:rPr lang="en-US" sz="1600" b="1" dirty="0"/>
              <a:t>4.4</a:t>
            </a:r>
            <a:r>
              <a:rPr lang="en-US" sz="1600" dirty="0"/>
              <a:t>%</a:t>
            </a:r>
          </a:p>
        </p:txBody>
      </p:sp>
      <p:sp>
        <p:nvSpPr>
          <p:cNvPr id="32" name="TextBox 31"/>
          <p:cNvSpPr txBox="1"/>
          <p:nvPr/>
        </p:nvSpPr>
        <p:spPr>
          <a:xfrm>
            <a:off x="6565540" y="2995269"/>
            <a:ext cx="800208" cy="338554"/>
          </a:xfrm>
          <a:prstGeom prst="rect">
            <a:avLst/>
          </a:prstGeom>
          <a:noFill/>
        </p:spPr>
        <p:txBody>
          <a:bodyPr wrap="square" rtlCol="0">
            <a:spAutoFit/>
          </a:bodyPr>
          <a:lstStyle/>
          <a:p>
            <a:r>
              <a:rPr lang="en-US" sz="1600" b="1" dirty="0"/>
              <a:t>14.6</a:t>
            </a:r>
            <a:r>
              <a:rPr lang="en-US" sz="1600" dirty="0"/>
              <a:t>%</a:t>
            </a:r>
          </a:p>
        </p:txBody>
      </p:sp>
      <p:sp>
        <p:nvSpPr>
          <p:cNvPr id="33" name="TextBox 32"/>
          <p:cNvSpPr txBox="1"/>
          <p:nvPr/>
        </p:nvSpPr>
        <p:spPr>
          <a:xfrm>
            <a:off x="10269584" y="3936725"/>
            <a:ext cx="768706" cy="338554"/>
          </a:xfrm>
          <a:prstGeom prst="rect">
            <a:avLst/>
          </a:prstGeom>
          <a:noFill/>
        </p:spPr>
        <p:txBody>
          <a:bodyPr wrap="square" rtlCol="0">
            <a:spAutoFit/>
          </a:bodyPr>
          <a:lstStyle/>
          <a:p>
            <a:r>
              <a:rPr lang="en-US" sz="1600" b="1" dirty="0"/>
              <a:t>19.0</a:t>
            </a:r>
            <a:r>
              <a:rPr lang="en-US" sz="1600" dirty="0"/>
              <a:t>%</a:t>
            </a:r>
          </a:p>
        </p:txBody>
      </p:sp>
      <p:sp>
        <p:nvSpPr>
          <p:cNvPr id="34" name="TextBox 33"/>
          <p:cNvSpPr txBox="1"/>
          <p:nvPr/>
        </p:nvSpPr>
        <p:spPr>
          <a:xfrm>
            <a:off x="818151" y="5929168"/>
            <a:ext cx="10410524" cy="523220"/>
          </a:xfrm>
          <a:prstGeom prst="rect">
            <a:avLst/>
          </a:prstGeom>
          <a:noFill/>
        </p:spPr>
        <p:txBody>
          <a:bodyPr wrap="square" rtlCol="0">
            <a:spAutoFit/>
          </a:bodyPr>
          <a:lstStyle/>
          <a:p>
            <a:r>
              <a:rPr lang="en-US" sz="1400" dirty="0"/>
              <a:t>2004-05 and 2012-13: Joint State Government Committee, June 2015. </a:t>
            </a:r>
          </a:p>
          <a:p>
            <a:r>
              <a:rPr lang="en-US" sz="1400" dirty="0"/>
              <a:t>U.S. RN/LPN: National Council of State Boards of Nursing 2020 National Nursing Workforce Survey</a:t>
            </a:r>
          </a:p>
        </p:txBody>
      </p:sp>
      <p:sp>
        <p:nvSpPr>
          <p:cNvPr id="3" name="TextBox 2">
            <a:extLst>
              <a:ext uri="{FF2B5EF4-FFF2-40B4-BE49-F238E27FC236}">
                <a16:creationId xmlns:a16="http://schemas.microsoft.com/office/drawing/2014/main" id="{D6754B6E-1734-4010-BD47-808FC71203F1}"/>
              </a:ext>
            </a:extLst>
          </p:cNvPr>
          <p:cNvSpPr txBox="1"/>
          <p:nvPr/>
        </p:nvSpPr>
        <p:spPr>
          <a:xfrm>
            <a:off x="2814068" y="1957706"/>
            <a:ext cx="2870012" cy="369332"/>
          </a:xfrm>
          <a:prstGeom prst="rect">
            <a:avLst/>
          </a:prstGeom>
          <a:noFill/>
        </p:spPr>
        <p:txBody>
          <a:bodyPr wrap="square" rtlCol="0">
            <a:spAutoFit/>
          </a:bodyPr>
          <a:lstStyle/>
          <a:p>
            <a:r>
              <a:rPr lang="en-US" b="1" i="1" dirty="0"/>
              <a:t>[PA RN 2013 = 6%]</a:t>
            </a:r>
          </a:p>
        </p:txBody>
      </p:sp>
    </p:spTree>
    <p:extLst>
      <p:ext uri="{BB962C8B-B14F-4D97-AF65-F5344CB8AC3E}">
        <p14:creationId xmlns:p14="http://schemas.microsoft.com/office/powerpoint/2010/main" val="428012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0BB40-9D12-40E4-A1BC-7799FF582CDC}"/>
              </a:ext>
            </a:extLst>
          </p:cNvPr>
          <p:cNvPicPr>
            <a:picLocks noChangeAspect="1"/>
          </p:cNvPicPr>
          <p:nvPr/>
        </p:nvPicPr>
        <p:blipFill rotWithShape="1">
          <a:blip r:embed="rId3"/>
          <a:srcRect l="33203" t="31601" r="17734" b="3962"/>
          <a:stretch/>
        </p:blipFill>
        <p:spPr>
          <a:xfrm>
            <a:off x="995640" y="55561"/>
            <a:ext cx="8941573" cy="6361189"/>
          </a:xfrm>
          <a:prstGeom prst="rect">
            <a:avLst/>
          </a:prstGeom>
        </p:spPr>
      </p:pic>
    </p:spTree>
    <p:extLst>
      <p:ext uri="{BB962C8B-B14F-4D97-AF65-F5344CB8AC3E}">
        <p14:creationId xmlns:p14="http://schemas.microsoft.com/office/powerpoint/2010/main" val="115998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BF418-1DC9-4809-925E-057C6E648F53}"/>
              </a:ext>
            </a:extLst>
          </p:cNvPr>
          <p:cNvPicPr>
            <a:picLocks noChangeAspect="1"/>
          </p:cNvPicPr>
          <p:nvPr/>
        </p:nvPicPr>
        <p:blipFill rotWithShape="1">
          <a:blip r:embed="rId3"/>
          <a:srcRect l="33437" t="20722" r="17422" b="13498"/>
          <a:stretch/>
        </p:blipFill>
        <p:spPr>
          <a:xfrm>
            <a:off x="990599" y="-16116"/>
            <a:ext cx="9001700" cy="6527084"/>
          </a:xfrm>
          <a:prstGeom prst="rect">
            <a:avLst/>
          </a:prstGeom>
        </p:spPr>
      </p:pic>
    </p:spTree>
    <p:extLst>
      <p:ext uri="{BB962C8B-B14F-4D97-AF65-F5344CB8AC3E}">
        <p14:creationId xmlns:p14="http://schemas.microsoft.com/office/powerpoint/2010/main" val="25441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01" y="365125"/>
            <a:ext cx="10515600" cy="1325563"/>
          </a:xfrm>
        </p:spPr>
        <p:txBody>
          <a:bodyPr/>
          <a:lstStyle/>
          <a:p>
            <a:r>
              <a:rPr lang="en-US" b="1" dirty="0"/>
              <a:t>Dentists Also Are Aging, Nearing Retirement</a:t>
            </a:r>
          </a:p>
        </p:txBody>
      </p:sp>
      <p:pic>
        <p:nvPicPr>
          <p:cNvPr id="3" name="Picture 2"/>
          <p:cNvPicPr>
            <a:picLocks noChangeAspect="1"/>
          </p:cNvPicPr>
          <p:nvPr/>
        </p:nvPicPr>
        <p:blipFill rotWithShape="1">
          <a:blip r:embed="rId3"/>
          <a:srcRect l="35685" t="41263" r="14185" b="13965"/>
          <a:stretch/>
        </p:blipFill>
        <p:spPr>
          <a:xfrm>
            <a:off x="838200" y="1364772"/>
            <a:ext cx="8262257" cy="4550685"/>
          </a:xfrm>
          <a:prstGeom prst="rect">
            <a:avLst/>
          </a:prstGeom>
        </p:spPr>
      </p:pic>
      <p:sp>
        <p:nvSpPr>
          <p:cNvPr id="5" name="TextBox 4"/>
          <p:cNvSpPr txBox="1"/>
          <p:nvPr/>
        </p:nvSpPr>
        <p:spPr>
          <a:xfrm>
            <a:off x="838200" y="6073541"/>
            <a:ext cx="9480082" cy="323165"/>
          </a:xfrm>
          <a:prstGeom prst="rect">
            <a:avLst/>
          </a:prstGeom>
          <a:noFill/>
        </p:spPr>
        <p:txBody>
          <a:bodyPr wrap="square" rtlCol="0">
            <a:spAutoFit/>
          </a:bodyPr>
          <a:lstStyle/>
          <a:p>
            <a:r>
              <a:rPr lang="en-US" sz="1500" dirty="0"/>
              <a:t>Pennsylvania Department of Health, Bureau of Health Planning, Division of Plan Development, 2018</a:t>
            </a:r>
          </a:p>
        </p:txBody>
      </p:sp>
    </p:spTree>
    <p:extLst>
      <p:ext uri="{BB962C8B-B14F-4D97-AF65-F5344CB8AC3E}">
        <p14:creationId xmlns:p14="http://schemas.microsoft.com/office/powerpoint/2010/main" val="179167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F5D7-3EBC-4B1E-B912-3144C760CEBF}"/>
              </a:ext>
            </a:extLst>
          </p:cNvPr>
          <p:cNvSpPr>
            <a:spLocks noGrp="1"/>
          </p:cNvSpPr>
          <p:nvPr>
            <p:ph type="title"/>
          </p:nvPr>
        </p:nvSpPr>
        <p:spPr/>
        <p:txBody>
          <a:bodyPr/>
          <a:lstStyle/>
          <a:p>
            <a:r>
              <a:rPr lang="en-US" b="1" dirty="0"/>
              <a:t>Quick Summary</a:t>
            </a:r>
          </a:p>
        </p:txBody>
      </p:sp>
      <p:sp>
        <p:nvSpPr>
          <p:cNvPr id="3" name="Content Placeholder 2">
            <a:extLst>
              <a:ext uri="{FF2B5EF4-FFF2-40B4-BE49-F238E27FC236}">
                <a16:creationId xmlns:a16="http://schemas.microsoft.com/office/drawing/2014/main" id="{FC965E3D-8EF5-434F-A374-0C0E362A7319}"/>
              </a:ext>
            </a:extLst>
          </p:cNvPr>
          <p:cNvSpPr>
            <a:spLocks noGrp="1"/>
          </p:cNvSpPr>
          <p:nvPr>
            <p:ph idx="1"/>
          </p:nvPr>
        </p:nvSpPr>
        <p:spPr>
          <a:xfrm>
            <a:off x="838200" y="1552575"/>
            <a:ext cx="10515600" cy="4502236"/>
          </a:xfrm>
        </p:spPr>
        <p:txBody>
          <a:bodyPr>
            <a:normAutofit/>
          </a:bodyPr>
          <a:lstStyle/>
          <a:p>
            <a:r>
              <a:rPr lang="en-US" dirty="0"/>
              <a:t>Primary care in rural areas is being provided most by Family Physicians, Nurse Practitioners, and Physician Assistants.  </a:t>
            </a:r>
          </a:p>
          <a:p>
            <a:r>
              <a:rPr lang="en-US" dirty="0"/>
              <a:t>Rural areas continue to experience chronic and disproportionate health care workforce shortages.</a:t>
            </a:r>
          </a:p>
          <a:p>
            <a:pPr lvl="1"/>
            <a:r>
              <a:rPr lang="en-US" dirty="0"/>
              <a:t>Disparities in mental health, dentistry, and RNs are the most dramatic.</a:t>
            </a:r>
          </a:p>
          <a:p>
            <a:r>
              <a:rPr lang="en-US" dirty="0"/>
              <a:t>Shortages are projected to increase.</a:t>
            </a:r>
          </a:p>
          <a:p>
            <a:pPr lvl="1"/>
            <a:r>
              <a:rPr lang="en-US" dirty="0"/>
              <a:t>As an aging workforce retires (</a:t>
            </a:r>
            <a:r>
              <a:rPr lang="en-US" u="sng" dirty="0"/>
              <a:t>especially</a:t>
            </a:r>
            <a:r>
              <a:rPr lang="en-US" dirty="0"/>
              <a:t> family medicine physicians—the main physician workforce for rural PA—RNs, LPNs and dentists).</a:t>
            </a:r>
          </a:p>
          <a:p>
            <a:pPr lvl="1"/>
            <a:r>
              <a:rPr lang="en-US" dirty="0"/>
              <a:t>And with inadequate replacement numbers.</a:t>
            </a:r>
          </a:p>
          <a:p>
            <a:endParaRPr lang="en-US" dirty="0"/>
          </a:p>
        </p:txBody>
      </p:sp>
    </p:spTree>
    <p:extLst>
      <p:ext uri="{BB962C8B-B14F-4D97-AF65-F5344CB8AC3E}">
        <p14:creationId xmlns:p14="http://schemas.microsoft.com/office/powerpoint/2010/main" val="258246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F708C-90A6-4412-B205-9CBBD89C7DC2}"/>
              </a:ext>
            </a:extLst>
          </p:cNvPr>
          <p:cNvSpPr>
            <a:spLocks noGrp="1"/>
          </p:cNvSpPr>
          <p:nvPr>
            <p:ph type="title"/>
          </p:nvPr>
        </p:nvSpPr>
        <p:spPr/>
        <p:txBody>
          <a:bodyPr/>
          <a:lstStyle/>
          <a:p>
            <a:r>
              <a:rPr lang="en-US" b="1" dirty="0"/>
              <a:t>Future rural health care workforce will </a:t>
            </a:r>
            <a:br>
              <a:rPr lang="en-US" b="1" dirty="0"/>
            </a:br>
            <a:r>
              <a:rPr lang="en-US" b="1" dirty="0"/>
              <a:t>rely on…</a:t>
            </a:r>
          </a:p>
        </p:txBody>
      </p:sp>
      <p:sp>
        <p:nvSpPr>
          <p:cNvPr id="4" name="Content Placeholder 3">
            <a:extLst>
              <a:ext uri="{FF2B5EF4-FFF2-40B4-BE49-F238E27FC236}">
                <a16:creationId xmlns:a16="http://schemas.microsoft.com/office/drawing/2014/main" id="{EF50155B-15FE-4A39-AC30-143F8AF08E5D}"/>
              </a:ext>
            </a:extLst>
          </p:cNvPr>
          <p:cNvSpPr>
            <a:spLocks noGrp="1"/>
          </p:cNvSpPr>
          <p:nvPr>
            <p:ph idx="1"/>
          </p:nvPr>
        </p:nvSpPr>
        <p:spPr/>
        <p:txBody>
          <a:bodyPr/>
          <a:lstStyle/>
          <a:p>
            <a:r>
              <a:rPr lang="en-US" dirty="0"/>
              <a:t>Rural students entering health professions</a:t>
            </a:r>
          </a:p>
          <a:p>
            <a:r>
              <a:rPr lang="en-US" dirty="0"/>
              <a:t>Rural training opportunities for health professional students</a:t>
            </a:r>
          </a:p>
          <a:p>
            <a:r>
              <a:rPr lang="en-US" dirty="0"/>
              <a:t>Rural opportunities for professional practice and personal fulfillment</a:t>
            </a:r>
          </a:p>
        </p:txBody>
      </p:sp>
    </p:spTree>
    <p:extLst>
      <p:ext uri="{BB962C8B-B14F-4D97-AF65-F5344CB8AC3E}">
        <p14:creationId xmlns:p14="http://schemas.microsoft.com/office/powerpoint/2010/main" val="414881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74CC-A8CA-44F5-82AE-00D1B9D20D6D}"/>
              </a:ext>
            </a:extLst>
          </p:cNvPr>
          <p:cNvSpPr>
            <a:spLocks noGrp="1"/>
          </p:cNvSpPr>
          <p:nvPr>
            <p:ph type="title"/>
          </p:nvPr>
        </p:nvSpPr>
        <p:spPr/>
        <p:txBody>
          <a:bodyPr/>
          <a:lstStyle/>
          <a:p>
            <a:r>
              <a:rPr lang="en-US" b="1" dirty="0"/>
              <a:t>PA Area Health Education Center (AHEC)</a:t>
            </a:r>
          </a:p>
        </p:txBody>
      </p:sp>
      <p:sp>
        <p:nvSpPr>
          <p:cNvPr id="3" name="Content Placeholder 2">
            <a:extLst>
              <a:ext uri="{FF2B5EF4-FFF2-40B4-BE49-F238E27FC236}">
                <a16:creationId xmlns:a16="http://schemas.microsoft.com/office/drawing/2014/main" id="{E55855E2-D65B-4287-A2DA-A686B9A51061}"/>
              </a:ext>
            </a:extLst>
          </p:cNvPr>
          <p:cNvSpPr>
            <a:spLocks noGrp="1"/>
          </p:cNvSpPr>
          <p:nvPr>
            <p:ph idx="1"/>
          </p:nvPr>
        </p:nvSpPr>
        <p:spPr>
          <a:xfrm>
            <a:off x="838200" y="1588168"/>
            <a:ext cx="10515600" cy="4466643"/>
          </a:xfrm>
        </p:spPr>
        <p:txBody>
          <a:bodyPr/>
          <a:lstStyle/>
          <a:p>
            <a:r>
              <a:rPr lang="en-US" dirty="0"/>
              <a:t>To help recruit, train, and retain a diverse healthcare workforce for underserved communities in Pennsylvania.  </a:t>
            </a:r>
          </a:p>
        </p:txBody>
      </p:sp>
    </p:spTree>
    <p:extLst>
      <p:ext uri="{BB962C8B-B14F-4D97-AF65-F5344CB8AC3E}">
        <p14:creationId xmlns:p14="http://schemas.microsoft.com/office/powerpoint/2010/main" val="20729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766460"/>
            <a:ext cx="10515600" cy="2852737"/>
          </a:xfrm>
        </p:spPr>
        <p:txBody>
          <a:bodyPr>
            <a:normAutofit/>
          </a:bodyPr>
          <a:lstStyle/>
          <a:p>
            <a:pPr algn="ctr"/>
            <a:r>
              <a:rPr lang="en-US" sz="4800" b="1" dirty="0"/>
              <a:t>Happy to Answer Questions and Discuss Workforce Issues Now or Later</a:t>
            </a:r>
          </a:p>
        </p:txBody>
      </p:sp>
      <p:sp>
        <p:nvSpPr>
          <p:cNvPr id="5" name="Text Placeholder 4"/>
          <p:cNvSpPr>
            <a:spLocks noGrp="1"/>
          </p:cNvSpPr>
          <p:nvPr>
            <p:ph type="body" idx="1"/>
          </p:nvPr>
        </p:nvSpPr>
        <p:spPr>
          <a:xfrm>
            <a:off x="831850" y="3646185"/>
            <a:ext cx="10515600" cy="1500187"/>
          </a:xfrm>
        </p:spPr>
        <p:txBody>
          <a:bodyPr>
            <a:normAutofit/>
          </a:bodyPr>
          <a:lstStyle/>
          <a:p>
            <a:pPr algn="ctr"/>
            <a:r>
              <a:rPr lang="en-US" sz="2800" dirty="0">
                <a:hlinkClick r:id="rId2"/>
              </a:rPr>
              <a:t>nfredrick@pennstatehealth.psu.edu</a:t>
            </a:r>
            <a:r>
              <a:rPr lang="en-US" sz="2800" dirty="0"/>
              <a:t> </a:t>
            </a:r>
          </a:p>
        </p:txBody>
      </p:sp>
    </p:spTree>
    <p:extLst>
      <p:ext uri="{BB962C8B-B14F-4D97-AF65-F5344CB8AC3E}">
        <p14:creationId xmlns:p14="http://schemas.microsoft.com/office/powerpoint/2010/main" val="412265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Workforce Challenges in Rural PA</a:t>
            </a:r>
          </a:p>
        </p:txBody>
      </p:sp>
      <p:sp>
        <p:nvSpPr>
          <p:cNvPr id="3" name="Content Placeholder 2"/>
          <p:cNvSpPr>
            <a:spLocks noGrp="1"/>
          </p:cNvSpPr>
          <p:nvPr>
            <p:ph idx="1"/>
          </p:nvPr>
        </p:nvSpPr>
        <p:spPr>
          <a:xfrm>
            <a:off x="838200" y="1540042"/>
            <a:ext cx="5786336" cy="4514769"/>
          </a:xfrm>
        </p:spPr>
        <p:txBody>
          <a:bodyPr/>
          <a:lstStyle/>
          <a:p>
            <a:endParaRPr lang="en-US" dirty="0"/>
          </a:p>
          <a:p>
            <a:r>
              <a:rPr lang="en-US" dirty="0"/>
              <a:t>Current state:  Widespread rural healthcare workforce shortages</a:t>
            </a:r>
          </a:p>
          <a:p>
            <a:endParaRPr lang="en-US" dirty="0"/>
          </a:p>
          <a:p>
            <a:endParaRPr lang="en-US" dirty="0"/>
          </a:p>
          <a:p>
            <a:r>
              <a:rPr lang="en-US" dirty="0"/>
              <a:t>Projection:  Worsening of rural healthcare workforce shortages</a:t>
            </a:r>
          </a:p>
        </p:txBody>
      </p:sp>
      <p:pic>
        <p:nvPicPr>
          <p:cNvPr id="6" name="Picture 5">
            <a:extLst>
              <a:ext uri="{FF2B5EF4-FFF2-40B4-BE49-F238E27FC236}">
                <a16:creationId xmlns:a16="http://schemas.microsoft.com/office/drawing/2014/main" id="{DC213E6E-6BC1-4967-AD1E-84FD386941CB}"/>
              </a:ext>
            </a:extLst>
          </p:cNvPr>
          <p:cNvPicPr>
            <a:picLocks noChangeAspect="1"/>
          </p:cNvPicPr>
          <p:nvPr/>
        </p:nvPicPr>
        <p:blipFill rotWithShape="1">
          <a:blip r:embed="rId3"/>
          <a:srcRect l="17343" t="28714" r="33360" b="11249"/>
          <a:stretch/>
        </p:blipFill>
        <p:spPr>
          <a:xfrm>
            <a:off x="6820044" y="2023353"/>
            <a:ext cx="5052308" cy="3461079"/>
          </a:xfrm>
          <a:prstGeom prst="rect">
            <a:avLst/>
          </a:prstGeom>
        </p:spPr>
      </p:pic>
    </p:spTree>
    <p:extLst>
      <p:ext uri="{BB962C8B-B14F-4D97-AF65-F5344CB8AC3E}">
        <p14:creationId xmlns:p14="http://schemas.microsoft.com/office/powerpoint/2010/main" val="292984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47DBB-66B5-4173-9827-0A8C812D1047}"/>
              </a:ext>
            </a:extLst>
          </p:cNvPr>
          <p:cNvSpPr>
            <a:spLocks noGrp="1"/>
          </p:cNvSpPr>
          <p:nvPr>
            <p:ph type="title"/>
          </p:nvPr>
        </p:nvSpPr>
        <p:spPr/>
        <p:txBody>
          <a:bodyPr/>
          <a:lstStyle/>
          <a:p>
            <a:r>
              <a:rPr lang="en-US" b="1" dirty="0"/>
              <a:t>Current State: PA Health Care Workforce Shortages</a:t>
            </a:r>
          </a:p>
        </p:txBody>
      </p:sp>
    </p:spTree>
    <p:extLst>
      <p:ext uri="{BB962C8B-B14F-4D97-AF65-F5344CB8AC3E}">
        <p14:creationId xmlns:p14="http://schemas.microsoft.com/office/powerpoint/2010/main" val="254980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Widespread Professional Shortage Areas</a:t>
            </a:r>
            <a:br>
              <a:rPr lang="en-US" b="1" dirty="0"/>
            </a:br>
            <a:endParaRPr lang="en-US" b="1" dirty="0"/>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366"/>
          <a:stretch/>
        </p:blipFill>
        <p:spPr>
          <a:xfrm>
            <a:off x="143567" y="2017029"/>
            <a:ext cx="3930710" cy="2675823"/>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291"/>
          <a:stretch/>
        </p:blipFill>
        <p:spPr>
          <a:xfrm>
            <a:off x="8155374" y="2068331"/>
            <a:ext cx="3893059" cy="265236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7475"/>
          <a:stretch/>
        </p:blipFill>
        <p:spPr>
          <a:xfrm>
            <a:off x="4194029" y="2080752"/>
            <a:ext cx="3841592" cy="2612100"/>
          </a:xfrm>
          <a:prstGeom prst="rect">
            <a:avLst/>
          </a:prstGeom>
        </p:spPr>
      </p:pic>
      <p:sp>
        <p:nvSpPr>
          <p:cNvPr id="7" name="TextBox 6"/>
          <p:cNvSpPr txBox="1"/>
          <p:nvPr/>
        </p:nvSpPr>
        <p:spPr>
          <a:xfrm>
            <a:off x="895153" y="1857882"/>
            <a:ext cx="2707564" cy="369332"/>
          </a:xfrm>
          <a:prstGeom prst="rect">
            <a:avLst/>
          </a:prstGeom>
          <a:noFill/>
        </p:spPr>
        <p:txBody>
          <a:bodyPr wrap="square" rtlCol="0">
            <a:spAutoFit/>
          </a:bodyPr>
          <a:lstStyle/>
          <a:p>
            <a:r>
              <a:rPr lang="en-US" b="1" dirty="0"/>
              <a:t>Primary Care HPSAs, 2022</a:t>
            </a:r>
          </a:p>
        </p:txBody>
      </p:sp>
      <p:sp>
        <p:nvSpPr>
          <p:cNvPr id="8" name="TextBox 7"/>
          <p:cNvSpPr txBox="1"/>
          <p:nvPr/>
        </p:nvSpPr>
        <p:spPr>
          <a:xfrm>
            <a:off x="8868460" y="1896382"/>
            <a:ext cx="2772970" cy="369332"/>
          </a:xfrm>
          <a:prstGeom prst="rect">
            <a:avLst/>
          </a:prstGeom>
          <a:noFill/>
        </p:spPr>
        <p:txBody>
          <a:bodyPr wrap="square" rtlCol="0">
            <a:spAutoFit/>
          </a:bodyPr>
          <a:lstStyle/>
          <a:p>
            <a:r>
              <a:rPr lang="en-US" b="1" dirty="0"/>
              <a:t>Mental Health HPSAs, 2022</a:t>
            </a:r>
          </a:p>
        </p:txBody>
      </p:sp>
      <p:sp>
        <p:nvSpPr>
          <p:cNvPr id="9" name="TextBox 8"/>
          <p:cNvSpPr txBox="1"/>
          <p:nvPr/>
        </p:nvSpPr>
        <p:spPr>
          <a:xfrm>
            <a:off x="4926740" y="1896382"/>
            <a:ext cx="2598821" cy="369332"/>
          </a:xfrm>
          <a:prstGeom prst="rect">
            <a:avLst/>
          </a:prstGeom>
          <a:noFill/>
        </p:spPr>
        <p:txBody>
          <a:bodyPr wrap="square" rtlCol="0">
            <a:spAutoFit/>
          </a:bodyPr>
          <a:lstStyle/>
          <a:p>
            <a:r>
              <a:rPr lang="en-US" b="1" dirty="0"/>
              <a:t>Dental HPSAs, 2022</a:t>
            </a:r>
          </a:p>
        </p:txBody>
      </p:sp>
      <p:sp>
        <p:nvSpPr>
          <p:cNvPr id="10" name="TextBox 9"/>
          <p:cNvSpPr txBox="1"/>
          <p:nvPr/>
        </p:nvSpPr>
        <p:spPr>
          <a:xfrm>
            <a:off x="250257" y="4750609"/>
            <a:ext cx="3484345" cy="646331"/>
          </a:xfrm>
          <a:prstGeom prst="rect">
            <a:avLst/>
          </a:prstGeom>
          <a:noFill/>
        </p:spPr>
        <p:txBody>
          <a:bodyPr wrap="square" rtlCol="0">
            <a:spAutoFit/>
          </a:bodyPr>
          <a:lstStyle/>
          <a:p>
            <a:r>
              <a:rPr lang="en-US" dirty="0"/>
              <a:t>Every rural county in PA has at least some primary care shortage area.</a:t>
            </a:r>
          </a:p>
        </p:txBody>
      </p:sp>
      <p:sp>
        <p:nvSpPr>
          <p:cNvPr id="12" name="TextBox 11"/>
          <p:cNvSpPr txBox="1"/>
          <p:nvPr/>
        </p:nvSpPr>
        <p:spPr>
          <a:xfrm>
            <a:off x="8155374" y="4792285"/>
            <a:ext cx="3731811" cy="646331"/>
          </a:xfrm>
          <a:prstGeom prst="rect">
            <a:avLst/>
          </a:prstGeom>
          <a:noFill/>
        </p:spPr>
        <p:txBody>
          <a:bodyPr wrap="square" rtlCol="0">
            <a:spAutoFit/>
          </a:bodyPr>
          <a:lstStyle/>
          <a:p>
            <a:r>
              <a:rPr lang="en-US" dirty="0"/>
              <a:t>Most rural counties in PA are entirely a mental health shortage area.</a:t>
            </a:r>
          </a:p>
        </p:txBody>
      </p:sp>
      <p:sp>
        <p:nvSpPr>
          <p:cNvPr id="13" name="TextBox 12"/>
          <p:cNvSpPr txBox="1"/>
          <p:nvPr/>
        </p:nvSpPr>
        <p:spPr>
          <a:xfrm>
            <a:off x="4279023" y="4739213"/>
            <a:ext cx="3756598" cy="646331"/>
          </a:xfrm>
          <a:prstGeom prst="rect">
            <a:avLst/>
          </a:prstGeom>
          <a:noFill/>
        </p:spPr>
        <p:txBody>
          <a:bodyPr wrap="square" rtlCol="0">
            <a:spAutoFit/>
          </a:bodyPr>
          <a:lstStyle/>
          <a:p>
            <a:r>
              <a:rPr lang="en-US" dirty="0"/>
              <a:t>Most rural counties in PA have at least some dental shortage area.</a:t>
            </a:r>
          </a:p>
        </p:txBody>
      </p:sp>
    </p:spTree>
    <p:extLst>
      <p:ext uri="{BB962C8B-B14F-4D97-AF65-F5344CB8AC3E}">
        <p14:creationId xmlns:p14="http://schemas.microsoft.com/office/powerpoint/2010/main" val="6786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0115EE0-D9C8-437C-AF9C-5115A5918CEA}"/>
              </a:ext>
            </a:extLst>
          </p:cNvPr>
          <p:cNvGraphicFramePr>
            <a:graphicFrameLocks/>
          </p:cNvGraphicFramePr>
          <p:nvPr>
            <p:extLst>
              <p:ext uri="{D42A27DB-BD31-4B8C-83A1-F6EECF244321}">
                <p14:modId xmlns:p14="http://schemas.microsoft.com/office/powerpoint/2010/main" val="4100777093"/>
              </p:ext>
            </p:extLst>
          </p:nvPr>
        </p:nvGraphicFramePr>
        <p:xfrm>
          <a:off x="247425" y="-1"/>
          <a:ext cx="9832489" cy="6562165"/>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Down 3">
            <a:extLst>
              <a:ext uri="{FF2B5EF4-FFF2-40B4-BE49-F238E27FC236}">
                <a16:creationId xmlns:a16="http://schemas.microsoft.com/office/drawing/2014/main" id="{517C773D-7CA4-44FB-BBDF-D398FD70F49D}"/>
              </a:ext>
            </a:extLst>
          </p:cNvPr>
          <p:cNvSpPr/>
          <p:nvPr/>
        </p:nvSpPr>
        <p:spPr>
          <a:xfrm>
            <a:off x="1911280" y="1862865"/>
            <a:ext cx="258183" cy="645459"/>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6BA4F94-7A88-4BE1-A2EC-371BDF1D66EB}"/>
              </a:ext>
            </a:extLst>
          </p:cNvPr>
          <p:cNvSpPr/>
          <p:nvPr/>
        </p:nvSpPr>
        <p:spPr>
          <a:xfrm>
            <a:off x="7519317" y="1867963"/>
            <a:ext cx="258183" cy="645459"/>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EC501B7-A686-496F-874C-9C28CE0782FD}"/>
              </a:ext>
            </a:extLst>
          </p:cNvPr>
          <p:cNvSpPr/>
          <p:nvPr/>
        </p:nvSpPr>
        <p:spPr>
          <a:xfrm>
            <a:off x="9378882" y="1867963"/>
            <a:ext cx="258183" cy="645459"/>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D6E0254-ADF0-4909-8F32-393926338764}"/>
              </a:ext>
            </a:extLst>
          </p:cNvPr>
          <p:cNvPicPr>
            <a:picLocks noChangeAspect="1"/>
          </p:cNvPicPr>
          <p:nvPr/>
        </p:nvPicPr>
        <p:blipFill>
          <a:blip r:embed="rId4"/>
          <a:stretch>
            <a:fillRect/>
          </a:stretch>
        </p:blipFill>
        <p:spPr>
          <a:xfrm>
            <a:off x="9875347" y="6260950"/>
            <a:ext cx="2316653" cy="597049"/>
          </a:xfrm>
          <a:prstGeom prst="rect">
            <a:avLst/>
          </a:prstGeom>
        </p:spPr>
      </p:pic>
    </p:spTree>
    <p:extLst>
      <p:ext uri="{BB962C8B-B14F-4D97-AF65-F5344CB8AC3E}">
        <p14:creationId xmlns:p14="http://schemas.microsoft.com/office/powerpoint/2010/main" val="357282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75067F6-6B9F-4CFB-89B3-34DCE2679D0B}"/>
              </a:ext>
            </a:extLst>
          </p:cNvPr>
          <p:cNvGraphicFramePr>
            <a:graphicFrameLocks/>
          </p:cNvGraphicFramePr>
          <p:nvPr>
            <p:extLst>
              <p:ext uri="{D42A27DB-BD31-4B8C-83A1-F6EECF244321}">
                <p14:modId xmlns:p14="http://schemas.microsoft.com/office/powerpoint/2010/main" val="1184446111"/>
              </p:ext>
            </p:extLst>
          </p:nvPr>
        </p:nvGraphicFramePr>
        <p:xfrm>
          <a:off x="720761" y="1451728"/>
          <a:ext cx="9987633" cy="508085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B899E9F-9DE7-48A2-A515-660792921E7F}"/>
              </a:ext>
            </a:extLst>
          </p:cNvPr>
          <p:cNvPicPr>
            <a:picLocks noChangeAspect="1"/>
          </p:cNvPicPr>
          <p:nvPr/>
        </p:nvPicPr>
        <p:blipFill>
          <a:blip r:embed="rId4"/>
          <a:stretch>
            <a:fillRect/>
          </a:stretch>
        </p:blipFill>
        <p:spPr>
          <a:xfrm>
            <a:off x="9875347" y="6260950"/>
            <a:ext cx="2316653" cy="597049"/>
          </a:xfrm>
          <a:prstGeom prst="rect">
            <a:avLst/>
          </a:prstGeom>
        </p:spPr>
      </p:pic>
      <p:sp>
        <p:nvSpPr>
          <p:cNvPr id="2" name="Rectangle 1">
            <a:extLst>
              <a:ext uri="{FF2B5EF4-FFF2-40B4-BE49-F238E27FC236}">
                <a16:creationId xmlns:a16="http://schemas.microsoft.com/office/drawing/2014/main" id="{8BC59829-638C-4E65-880F-BAA51AFE32FE}"/>
              </a:ext>
            </a:extLst>
          </p:cNvPr>
          <p:cNvSpPr/>
          <p:nvPr/>
        </p:nvSpPr>
        <p:spPr>
          <a:xfrm>
            <a:off x="2093205" y="3139807"/>
            <a:ext cx="407624" cy="5288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p:txBody>
      </p:sp>
      <p:sp>
        <p:nvSpPr>
          <p:cNvPr id="6" name="Rectangle 5">
            <a:extLst>
              <a:ext uri="{FF2B5EF4-FFF2-40B4-BE49-F238E27FC236}">
                <a16:creationId xmlns:a16="http://schemas.microsoft.com/office/drawing/2014/main" id="{69E1FF2A-5A90-4412-B401-DC7B6E2A509D}"/>
              </a:ext>
            </a:extLst>
          </p:cNvPr>
          <p:cNvSpPr/>
          <p:nvPr/>
        </p:nvSpPr>
        <p:spPr>
          <a:xfrm>
            <a:off x="3977089" y="2555913"/>
            <a:ext cx="425425" cy="23998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5679EE-00AC-4327-8635-9A7ED472BCD6}"/>
              </a:ext>
            </a:extLst>
          </p:cNvPr>
          <p:cNvSpPr/>
          <p:nvPr/>
        </p:nvSpPr>
        <p:spPr>
          <a:xfrm>
            <a:off x="5887597" y="4439798"/>
            <a:ext cx="416805" cy="1208184"/>
          </a:xfrm>
          <a:prstGeom prst="rect">
            <a:avLst/>
          </a:prstGeom>
          <a:solidFill>
            <a:srgbClr val="DC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C53E1C-16E6-4E80-BD1A-D720742B21F7}"/>
              </a:ext>
            </a:extLst>
          </p:cNvPr>
          <p:cNvSpPr/>
          <p:nvPr/>
        </p:nvSpPr>
        <p:spPr>
          <a:xfrm>
            <a:off x="7787091" y="2401677"/>
            <a:ext cx="416805" cy="1461571"/>
          </a:xfrm>
          <a:prstGeom prst="rect">
            <a:avLst/>
          </a:prstGeom>
          <a:solidFill>
            <a:srgbClr val="D1C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D748BA-70BF-4A9A-BD34-5AFBEE7299F1}"/>
              </a:ext>
            </a:extLst>
          </p:cNvPr>
          <p:cNvSpPr/>
          <p:nvPr/>
        </p:nvSpPr>
        <p:spPr>
          <a:xfrm>
            <a:off x="9677961" y="2688116"/>
            <a:ext cx="416805" cy="10273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4A21B6C-9CFC-4083-A066-C3CEAC17E1FF}"/>
              </a:ext>
            </a:extLst>
          </p:cNvPr>
          <p:cNvGrpSpPr/>
          <p:nvPr/>
        </p:nvGrpSpPr>
        <p:grpSpPr>
          <a:xfrm>
            <a:off x="2284168" y="812327"/>
            <a:ext cx="6625736" cy="443595"/>
            <a:chOff x="907056" y="691140"/>
            <a:chExt cx="6625736" cy="443595"/>
          </a:xfrm>
        </p:grpSpPr>
        <p:sp>
          <p:nvSpPr>
            <p:cNvPr id="10" name="Rectangle 9">
              <a:extLst>
                <a:ext uri="{FF2B5EF4-FFF2-40B4-BE49-F238E27FC236}">
                  <a16:creationId xmlns:a16="http://schemas.microsoft.com/office/drawing/2014/main" id="{FD6E980B-6714-4EAC-94C9-FAD14DA3A575}"/>
                </a:ext>
              </a:extLst>
            </p:cNvPr>
            <p:cNvSpPr/>
            <p:nvPr/>
          </p:nvSpPr>
          <p:spPr>
            <a:xfrm rot="16200000">
              <a:off x="967649" y="641567"/>
              <a:ext cx="407624" cy="5288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p:txBody>
        </p:sp>
        <p:sp>
          <p:nvSpPr>
            <p:cNvPr id="11" name="Rectangle 10">
              <a:extLst>
                <a:ext uri="{FF2B5EF4-FFF2-40B4-BE49-F238E27FC236}">
                  <a16:creationId xmlns:a16="http://schemas.microsoft.com/office/drawing/2014/main" id="{58D2B273-017E-4504-9725-88690AA8525A}"/>
                </a:ext>
              </a:extLst>
            </p:cNvPr>
            <p:cNvSpPr/>
            <p:nvPr/>
          </p:nvSpPr>
          <p:spPr>
            <a:xfrm rot="16200000">
              <a:off x="2431977" y="-291832"/>
              <a:ext cx="407624" cy="23998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C3A100-CAB0-4C85-A1FD-794CD32DD976}"/>
                </a:ext>
              </a:extLst>
            </p:cNvPr>
            <p:cNvSpPr/>
            <p:nvPr/>
          </p:nvSpPr>
          <p:spPr>
            <a:xfrm rot="16200000">
              <a:off x="4235991" y="301879"/>
              <a:ext cx="407623" cy="1208184"/>
            </a:xfrm>
            <a:prstGeom prst="rect">
              <a:avLst/>
            </a:prstGeom>
            <a:solidFill>
              <a:srgbClr val="DC8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0F9908-70EF-4749-9F62-0ECF64D6817B}"/>
                </a:ext>
              </a:extLst>
            </p:cNvPr>
            <p:cNvSpPr/>
            <p:nvPr/>
          </p:nvSpPr>
          <p:spPr>
            <a:xfrm rot="16200000">
              <a:off x="5571398" y="176772"/>
              <a:ext cx="406566" cy="1461571"/>
            </a:xfrm>
            <a:prstGeom prst="rect">
              <a:avLst/>
            </a:prstGeom>
            <a:solidFill>
              <a:srgbClr val="D1C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4D3F67-5C07-4A59-A530-A238DE4E01A6}"/>
                </a:ext>
              </a:extLst>
            </p:cNvPr>
            <p:cNvSpPr/>
            <p:nvPr/>
          </p:nvSpPr>
          <p:spPr>
            <a:xfrm rot="16200000">
              <a:off x="6797333" y="399276"/>
              <a:ext cx="443595" cy="10273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3F9214F-4801-4CF4-831B-966459CE479D}"/>
              </a:ext>
            </a:extLst>
          </p:cNvPr>
          <p:cNvSpPr txBox="1"/>
          <p:nvPr/>
        </p:nvSpPr>
        <p:spPr>
          <a:xfrm>
            <a:off x="1916937" y="440675"/>
            <a:ext cx="7370284" cy="369332"/>
          </a:xfrm>
          <a:prstGeom prst="rect">
            <a:avLst/>
          </a:prstGeom>
          <a:noFill/>
        </p:spPr>
        <p:txBody>
          <a:bodyPr wrap="square" rtlCol="0">
            <a:spAutoFit/>
          </a:bodyPr>
          <a:lstStyle/>
          <a:p>
            <a:pPr algn="ctr"/>
            <a:r>
              <a:rPr lang="en-US" b="1" dirty="0"/>
              <a:t>1,600 Primary Care Clinicians Needed to Bring Rural up to Par With Urban</a:t>
            </a:r>
          </a:p>
        </p:txBody>
      </p:sp>
      <p:sp>
        <p:nvSpPr>
          <p:cNvPr id="16" name="Rectangle 15">
            <a:extLst>
              <a:ext uri="{FF2B5EF4-FFF2-40B4-BE49-F238E27FC236}">
                <a16:creationId xmlns:a16="http://schemas.microsoft.com/office/drawing/2014/main" id="{39D12C7C-4206-43DF-A894-C1466D7C39B0}"/>
              </a:ext>
            </a:extLst>
          </p:cNvPr>
          <p:cNvSpPr/>
          <p:nvPr/>
        </p:nvSpPr>
        <p:spPr>
          <a:xfrm>
            <a:off x="1994055" y="440674"/>
            <a:ext cx="7194014" cy="92291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411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9A95D-0047-459A-B84A-88E43A37912E}"/>
              </a:ext>
            </a:extLst>
          </p:cNvPr>
          <p:cNvPicPr>
            <a:picLocks noChangeAspect="1"/>
          </p:cNvPicPr>
          <p:nvPr/>
        </p:nvPicPr>
        <p:blipFill rotWithShape="1">
          <a:blip r:embed="rId3"/>
          <a:srcRect l="33343" t="24652" r="12983" b="14378"/>
          <a:stretch/>
        </p:blipFill>
        <p:spPr>
          <a:xfrm>
            <a:off x="605924" y="272138"/>
            <a:ext cx="9626254" cy="6150696"/>
          </a:xfrm>
          <a:prstGeom prst="rect">
            <a:avLst/>
          </a:prstGeom>
        </p:spPr>
      </p:pic>
      <p:sp>
        <p:nvSpPr>
          <p:cNvPr id="4" name="TextBox 3">
            <a:extLst>
              <a:ext uri="{FF2B5EF4-FFF2-40B4-BE49-F238E27FC236}">
                <a16:creationId xmlns:a16="http://schemas.microsoft.com/office/drawing/2014/main" id="{963A1CFD-0BEA-42D4-A2B4-B83C736B8968}"/>
              </a:ext>
            </a:extLst>
          </p:cNvPr>
          <p:cNvSpPr txBox="1"/>
          <p:nvPr/>
        </p:nvSpPr>
        <p:spPr>
          <a:xfrm>
            <a:off x="8339769" y="5901365"/>
            <a:ext cx="3360144" cy="584775"/>
          </a:xfrm>
          <a:prstGeom prst="rect">
            <a:avLst/>
          </a:prstGeom>
          <a:noFill/>
        </p:spPr>
        <p:txBody>
          <a:bodyPr wrap="square" rtlCol="0">
            <a:spAutoFit/>
          </a:bodyPr>
          <a:lstStyle/>
          <a:p>
            <a:r>
              <a:rPr lang="en-US" sz="1600" dirty="0"/>
              <a:t>Source: American Dental Association Health Policy Institute</a:t>
            </a:r>
          </a:p>
        </p:txBody>
      </p:sp>
    </p:spTree>
    <p:extLst>
      <p:ext uri="{BB962C8B-B14F-4D97-AF65-F5344CB8AC3E}">
        <p14:creationId xmlns:p14="http://schemas.microsoft.com/office/powerpoint/2010/main" val="205217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0A9A-7E2E-4065-9A86-5865E00A969A}"/>
              </a:ext>
            </a:extLst>
          </p:cNvPr>
          <p:cNvSpPr>
            <a:spLocks noGrp="1"/>
          </p:cNvSpPr>
          <p:nvPr>
            <p:ph type="title"/>
          </p:nvPr>
        </p:nvSpPr>
        <p:spPr/>
        <p:txBody>
          <a:bodyPr/>
          <a:lstStyle/>
          <a:p>
            <a:r>
              <a:rPr lang="en-US" b="1" dirty="0"/>
              <a:t>Declining Dentists in PA</a:t>
            </a:r>
          </a:p>
        </p:txBody>
      </p:sp>
      <p:pic>
        <p:nvPicPr>
          <p:cNvPr id="4" name="Picture 3">
            <a:extLst>
              <a:ext uri="{FF2B5EF4-FFF2-40B4-BE49-F238E27FC236}">
                <a16:creationId xmlns:a16="http://schemas.microsoft.com/office/drawing/2014/main" id="{9D7A3054-D127-40C4-9C4E-A2D5DD03A952}"/>
              </a:ext>
            </a:extLst>
          </p:cNvPr>
          <p:cNvPicPr>
            <a:picLocks noChangeAspect="1"/>
          </p:cNvPicPr>
          <p:nvPr/>
        </p:nvPicPr>
        <p:blipFill rotWithShape="1">
          <a:blip r:embed="rId3"/>
          <a:srcRect l="11118" t="13552" r="24294" b="38231"/>
          <a:stretch/>
        </p:blipFill>
        <p:spPr>
          <a:xfrm>
            <a:off x="146512" y="1347621"/>
            <a:ext cx="11872953" cy="4801086"/>
          </a:xfrm>
          <a:prstGeom prst="rect">
            <a:avLst/>
          </a:prstGeom>
        </p:spPr>
      </p:pic>
      <p:pic>
        <p:nvPicPr>
          <p:cNvPr id="5" name="Picture 4">
            <a:extLst>
              <a:ext uri="{FF2B5EF4-FFF2-40B4-BE49-F238E27FC236}">
                <a16:creationId xmlns:a16="http://schemas.microsoft.com/office/drawing/2014/main" id="{5E3CE8A7-DDAA-4072-BDBB-3957C61BCF8F}"/>
              </a:ext>
            </a:extLst>
          </p:cNvPr>
          <p:cNvPicPr>
            <a:picLocks noChangeAspect="1"/>
          </p:cNvPicPr>
          <p:nvPr/>
        </p:nvPicPr>
        <p:blipFill rotWithShape="1">
          <a:blip r:embed="rId4"/>
          <a:srcRect l="39000" t="50000" r="52176" b="43281"/>
          <a:stretch/>
        </p:blipFill>
        <p:spPr>
          <a:xfrm>
            <a:off x="6788076" y="631067"/>
            <a:ext cx="1770267" cy="730235"/>
          </a:xfrm>
          <a:prstGeom prst="rect">
            <a:avLst/>
          </a:prstGeom>
        </p:spPr>
      </p:pic>
      <p:cxnSp>
        <p:nvCxnSpPr>
          <p:cNvPr id="7" name="Straight Arrow Connector 6">
            <a:extLst>
              <a:ext uri="{FF2B5EF4-FFF2-40B4-BE49-F238E27FC236}">
                <a16:creationId xmlns:a16="http://schemas.microsoft.com/office/drawing/2014/main" id="{AFE9041F-382F-45FF-B54D-E287689028A3}"/>
              </a:ext>
            </a:extLst>
          </p:cNvPr>
          <p:cNvCxnSpPr/>
          <p:nvPr/>
        </p:nvCxnSpPr>
        <p:spPr>
          <a:xfrm flipH="1">
            <a:off x="7293685" y="2616993"/>
            <a:ext cx="430306" cy="16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106060-C7DF-4536-9C15-FCF5D2E03EF1}"/>
              </a:ext>
            </a:extLst>
          </p:cNvPr>
          <p:cNvCxnSpPr/>
          <p:nvPr/>
        </p:nvCxnSpPr>
        <p:spPr>
          <a:xfrm flipH="1">
            <a:off x="9100970" y="3353696"/>
            <a:ext cx="365760" cy="150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7AB7BEE-7553-4EEB-9B49-2DEEEB90A140}"/>
              </a:ext>
            </a:extLst>
          </p:cNvPr>
          <p:cNvCxnSpPr/>
          <p:nvPr/>
        </p:nvCxnSpPr>
        <p:spPr>
          <a:xfrm flipH="1">
            <a:off x="8005482" y="3982809"/>
            <a:ext cx="430306" cy="16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9B8B2BA-0F42-488D-8322-B640B6A696D2}"/>
              </a:ext>
            </a:extLst>
          </p:cNvPr>
          <p:cNvCxnSpPr/>
          <p:nvPr/>
        </p:nvCxnSpPr>
        <p:spPr>
          <a:xfrm flipH="1">
            <a:off x="9178905" y="4679997"/>
            <a:ext cx="430306" cy="16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EBE765-47C4-4C42-A088-59E8B3108C94}"/>
              </a:ext>
            </a:extLst>
          </p:cNvPr>
          <p:cNvCxnSpPr/>
          <p:nvPr/>
        </p:nvCxnSpPr>
        <p:spPr>
          <a:xfrm flipH="1">
            <a:off x="8885817" y="5414352"/>
            <a:ext cx="430306" cy="16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F5C151-B74E-42F6-BDBB-A0FC940FAC89}"/>
              </a:ext>
            </a:extLst>
          </p:cNvPr>
          <p:cNvSpPr txBox="1"/>
          <p:nvPr/>
        </p:nvSpPr>
        <p:spPr>
          <a:xfrm>
            <a:off x="233556" y="6206384"/>
            <a:ext cx="11826239" cy="307777"/>
          </a:xfrm>
          <a:prstGeom prst="rect">
            <a:avLst/>
          </a:prstGeom>
          <a:noFill/>
        </p:spPr>
        <p:txBody>
          <a:bodyPr wrap="square" rtlCol="0">
            <a:spAutoFit/>
          </a:bodyPr>
          <a:lstStyle/>
          <a:p>
            <a:pPr algn="ctr"/>
            <a:r>
              <a:rPr lang="en-US" sz="1400" dirty="0"/>
              <a:t>Access to Dental Care in Pennsylvania, An ADA Health Policy Institute Analysis for the Pennsylvania Coalition for Oral Health, July 2021 </a:t>
            </a:r>
          </a:p>
        </p:txBody>
      </p:sp>
    </p:spTree>
    <p:extLst>
      <p:ext uri="{BB962C8B-B14F-4D97-AF65-F5344CB8AC3E}">
        <p14:creationId xmlns:p14="http://schemas.microsoft.com/office/powerpoint/2010/main" val="86925927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77AE50"/>
      </a:hlink>
      <a:folHlink>
        <a:srgbClr val="5892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EC_PPTemplate [Read-Only]" id="{93A1B248-353D-4116-BCE0-3251993F09F8}" vid="{4C212CD0-54B2-44E8-B396-F8F1B36CB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AHEC_PPTemplate_New Logo_11-10-2021</Template>
  <TotalTime>7293</TotalTime>
  <Words>1668</Words>
  <Application>Microsoft Office PowerPoint</Application>
  <PresentationFormat>Widescreen</PresentationFormat>
  <Paragraphs>163</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Workforce Challenges in Rural Pennsylvania Health Care</vt:lpstr>
      <vt:lpstr>PA Area Health Education Center (AHEC)</vt:lpstr>
      <vt:lpstr>Workforce Challenges in Rural PA</vt:lpstr>
      <vt:lpstr>Current State: PA Health Care Workforce Shortages</vt:lpstr>
      <vt:lpstr>Widespread Professional Shortage Areas </vt:lpstr>
      <vt:lpstr>PowerPoint Presentation</vt:lpstr>
      <vt:lpstr>PowerPoint Presentation</vt:lpstr>
      <vt:lpstr>PowerPoint Presentation</vt:lpstr>
      <vt:lpstr>Declining Dentists in PA</vt:lpstr>
      <vt:lpstr>PowerPoint Presentation</vt:lpstr>
      <vt:lpstr>Projected Health Care Workforce Shortages</vt:lpstr>
      <vt:lpstr>To Maintain the Current Rates of Primary  Care Physicians to Population…</vt:lpstr>
      <vt:lpstr>An Aging Physician Population </vt:lpstr>
      <vt:lpstr>Nurses Are Aging Too:  One in Five to Retire in Next 5 Years</vt:lpstr>
      <vt:lpstr>PowerPoint Presentation</vt:lpstr>
      <vt:lpstr>PowerPoint Presentation</vt:lpstr>
      <vt:lpstr>Dentists Also Are Aging, Nearing Retirement</vt:lpstr>
      <vt:lpstr>Quick Summary</vt:lpstr>
      <vt:lpstr>Future rural health care workforce will  rely on…</vt:lpstr>
      <vt:lpstr>Happy to Answer Questions and Discuss Workforce Issues Now or Later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Challenges in Rural Health Care</dc:title>
  <dc:creator>Bricker, Patricia</dc:creator>
  <cp:lastModifiedBy>Bricker, Patricia</cp:lastModifiedBy>
  <cp:revision>142</cp:revision>
  <dcterms:created xsi:type="dcterms:W3CDTF">2022-03-23T01:47:15Z</dcterms:created>
  <dcterms:modified xsi:type="dcterms:W3CDTF">2022-04-13T16:36:45Z</dcterms:modified>
</cp:coreProperties>
</file>